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1" r:id="rId1"/>
  </p:sldMasterIdLst>
  <p:notesMasterIdLst>
    <p:notesMasterId r:id="rId17"/>
  </p:notesMasterIdLst>
  <p:sldIdLst>
    <p:sldId id="256" r:id="rId2"/>
    <p:sldId id="257" r:id="rId3"/>
    <p:sldId id="259" r:id="rId4"/>
    <p:sldId id="263" r:id="rId5"/>
    <p:sldId id="264" r:id="rId6"/>
    <p:sldId id="265" r:id="rId7"/>
    <p:sldId id="273" r:id="rId8"/>
    <p:sldId id="276" r:id="rId9"/>
    <p:sldId id="275" r:id="rId10"/>
    <p:sldId id="274" r:id="rId11"/>
    <p:sldId id="277" r:id="rId12"/>
    <p:sldId id="279" r:id="rId13"/>
    <p:sldId id="280" r:id="rId14"/>
    <p:sldId id="281" r:id="rId15"/>
    <p:sldId id="262" r:id="rId16"/>
  </p:sldIdLst>
  <p:sldSz cx="9144000" cy="5143500" type="screen16x9"/>
  <p:notesSz cx="6858000" cy="9144000"/>
  <p:embeddedFontLst>
    <p:embeddedFont>
      <p:font typeface="Barlow Condensed" panose="00000506000000000000" pitchFamily="2" charset="0"/>
      <p:regular r:id="rId18"/>
      <p:bold r:id="rId19"/>
      <p:italic r:id="rId20"/>
      <p:boldItalic r:id="rId21"/>
    </p:embeddedFont>
    <p:embeddedFont>
      <p:font typeface="Trebuchet MS" panose="020B0603020202020204" pitchFamily="34" charset="0"/>
      <p:regular r:id="rId22"/>
      <p:bold r:id="rId23"/>
      <p:italic r:id="rId24"/>
      <p:boldItalic r:id="rId25"/>
    </p:embeddedFont>
    <p:embeddedFont>
      <p:font typeface="Wingdings 3" panose="05040102010807070707" pitchFamily="18" charset="2"/>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257695-1263-4CBA-ADED-09DBC42BA675}">
  <a:tblStyle styleId="{71257695-1263-4CBA-ADED-09DBC42BA67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f57499c3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f57499c3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f57499c369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f57499c369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f57499c369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f57499c369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f57499c369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f57499c369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292938069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285741620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33981251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406241716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5831578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214167927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242508734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242233463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319788833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231267307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308551938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16130833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5589986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223687141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141775300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419127402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lvl="0" indent="0" algn="r" rtl="0">
              <a:spcBef>
                <a:spcPts val="0"/>
              </a:spcBef>
              <a:spcAft>
                <a:spcPts val="0"/>
              </a:spcAft>
              <a:buNone/>
            </a:pPr>
            <a:fld id="{00000000-1234-1234-1234-123412341234}" type="slidenum">
              <a:rPr lang="es-MX" smtClean="0"/>
              <a:t>‹Nº›</a:t>
            </a:fld>
            <a:endParaRPr lang="es-MX"/>
          </a:p>
        </p:txBody>
      </p:sp>
    </p:spTree>
    <p:extLst>
      <p:ext uri="{BB962C8B-B14F-4D97-AF65-F5344CB8AC3E}">
        <p14:creationId xmlns:p14="http://schemas.microsoft.com/office/powerpoint/2010/main" val="27689496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ncbi.nlm.nih.gov/pmc/articles/PMC7094554/" TargetMode="External"/><Relationship Id="rId3" Type="http://schemas.openxmlformats.org/officeDocument/2006/relationships/hyperlink" Target="https://politica.expansion.mx/mexico/2021/10/15/semaforo-covid-20-estados-quedan-en-verde-11-en-amarillo-y-1-en-naranja" TargetMode="External"/><Relationship Id="rId7" Type="http://schemas.openxmlformats.org/officeDocument/2006/relationships/hyperlink" Target="https://www.sciencedirect.com/science/article/abs/pii/S0014256520301442#abst0005"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medigraphic.com/pdfs/revhabciemed/hcm-2020/hcm202e.pdf" TargetMode="External"/><Relationship Id="rId5" Type="http://schemas.openxmlformats.org/officeDocument/2006/relationships/hyperlink" Target="http://www.scielo.org.mx/scielo.php?pid=S0187-893X2020000200012&amp;script=sci_arttext" TargetMode="External"/><Relationship Id="rId4" Type="http://schemas.openxmlformats.org/officeDocument/2006/relationships/hyperlink" Target="https://www.sciencedirect.com/science/article/abs/pii/S003383382030165X" TargetMode="External"/><Relationship Id="rId9" Type="http://schemas.openxmlformats.org/officeDocument/2006/relationships/hyperlink" Target="https://www.bbvaopenmind.com/ciencia/investigacion/tratamientos-contra-la-covid-19-principales-vias-abierta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6" name="Google Shape;86;p13"/>
          <p:cNvPicPr preferRelativeResize="0"/>
          <p:nvPr/>
        </p:nvPicPr>
        <p:blipFill>
          <a:blip r:embed="rId3">
            <a:alphaModFix/>
          </a:blip>
          <a:stretch>
            <a:fillRect/>
          </a:stretch>
        </p:blipFill>
        <p:spPr>
          <a:xfrm>
            <a:off x="229723" y="260973"/>
            <a:ext cx="1294725" cy="1453600"/>
          </a:xfrm>
          <a:prstGeom prst="rect">
            <a:avLst/>
          </a:prstGeom>
          <a:noFill/>
          <a:ln>
            <a:noFill/>
          </a:ln>
        </p:spPr>
      </p:pic>
      <p:pic>
        <p:nvPicPr>
          <p:cNvPr id="87" name="Google Shape;87;p13"/>
          <p:cNvPicPr preferRelativeResize="0"/>
          <p:nvPr/>
        </p:nvPicPr>
        <p:blipFill>
          <a:blip r:embed="rId4">
            <a:alphaModFix/>
          </a:blip>
          <a:stretch>
            <a:fillRect/>
          </a:stretch>
        </p:blipFill>
        <p:spPr>
          <a:xfrm>
            <a:off x="6923700" y="260963"/>
            <a:ext cx="1680125" cy="1680125"/>
          </a:xfrm>
          <a:prstGeom prst="rect">
            <a:avLst/>
          </a:prstGeom>
          <a:noFill/>
          <a:ln>
            <a:noFill/>
          </a:ln>
        </p:spPr>
      </p:pic>
      <p:sp>
        <p:nvSpPr>
          <p:cNvPr id="88" name="Google Shape;88;p13"/>
          <p:cNvSpPr txBox="1"/>
          <p:nvPr/>
        </p:nvSpPr>
        <p:spPr>
          <a:xfrm>
            <a:off x="1797100" y="322250"/>
            <a:ext cx="49701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b="1" dirty="0"/>
              <a:t>UNIVERSIDAD NACIONAL AUTÓNOMA DE MÉXICO</a:t>
            </a:r>
            <a:endParaRPr sz="1500" b="1" dirty="0"/>
          </a:p>
          <a:p>
            <a:pPr marL="0" lvl="0" indent="0" algn="l" rtl="0">
              <a:spcBef>
                <a:spcPts val="0"/>
              </a:spcBef>
              <a:spcAft>
                <a:spcPts val="0"/>
              </a:spcAft>
              <a:buNone/>
            </a:pPr>
            <a:r>
              <a:rPr lang="es" sz="1500" b="1" dirty="0"/>
              <a:t>Facultad de Estudios Superiores Iztacala</a:t>
            </a:r>
            <a:endParaRPr sz="1500" b="1" dirty="0"/>
          </a:p>
          <a:p>
            <a:pPr marL="0" lvl="0" indent="0" algn="l" rtl="0">
              <a:spcBef>
                <a:spcPts val="0"/>
              </a:spcBef>
              <a:spcAft>
                <a:spcPts val="0"/>
              </a:spcAft>
              <a:buNone/>
            </a:pPr>
            <a:r>
              <a:rPr lang="es" sz="1500" b="1" dirty="0"/>
              <a:t>Psicología a distancia</a:t>
            </a:r>
            <a:endParaRPr sz="1500" b="1" dirty="0"/>
          </a:p>
          <a:p>
            <a:pPr marL="0" lvl="0" indent="0" algn="l" rtl="0">
              <a:spcBef>
                <a:spcPts val="0"/>
              </a:spcBef>
              <a:spcAft>
                <a:spcPts val="0"/>
              </a:spcAft>
              <a:buNone/>
            </a:pPr>
            <a:endParaRPr sz="1500" b="1" dirty="0"/>
          </a:p>
        </p:txBody>
      </p:sp>
      <p:sp>
        <p:nvSpPr>
          <p:cNvPr id="89" name="Google Shape;89;p13"/>
          <p:cNvSpPr txBox="1"/>
          <p:nvPr/>
        </p:nvSpPr>
        <p:spPr>
          <a:xfrm>
            <a:off x="545325" y="2292900"/>
            <a:ext cx="7138800" cy="56935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b="1" dirty="0">
                <a:solidFill>
                  <a:srgbClr val="FF9900"/>
                </a:solidFill>
              </a:rPr>
              <a:t>Educación para la salud: Covid-19.</a:t>
            </a:r>
            <a:endParaRPr sz="2500" b="1" dirty="0">
              <a:solidFill>
                <a:srgbClr val="FF9900"/>
              </a:solidFill>
            </a:endParaRPr>
          </a:p>
        </p:txBody>
      </p:sp>
      <p:sp>
        <p:nvSpPr>
          <p:cNvPr id="90" name="Google Shape;90;p13"/>
          <p:cNvSpPr txBox="1"/>
          <p:nvPr/>
        </p:nvSpPr>
        <p:spPr>
          <a:xfrm>
            <a:off x="3284400" y="3433125"/>
            <a:ext cx="5193000" cy="1031021"/>
          </a:xfrm>
          <a:prstGeom prst="rect">
            <a:avLst/>
          </a:prstGeom>
          <a:noFill/>
          <a:ln>
            <a:noFill/>
          </a:ln>
        </p:spPr>
        <p:txBody>
          <a:bodyPr spcFirstLastPara="1" wrap="square" lIns="91425" tIns="91425" rIns="91425" bIns="91425" anchor="t" anchorCtr="0">
            <a:spAutoFit/>
          </a:bodyPr>
          <a:lstStyle/>
          <a:p>
            <a:pPr marL="0" lvl="0" indent="0" algn="r" rtl="0">
              <a:lnSpc>
                <a:spcPct val="100000"/>
              </a:lnSpc>
              <a:spcBef>
                <a:spcPts val="0"/>
              </a:spcBef>
              <a:spcAft>
                <a:spcPts val="0"/>
              </a:spcAft>
              <a:buClr>
                <a:schemeClr val="dk1"/>
              </a:buClr>
              <a:buSzPts val="1100"/>
              <a:buFont typeface="Arial"/>
              <a:buNone/>
            </a:pPr>
            <a:r>
              <a:rPr lang="es" sz="1100" b="1" dirty="0">
                <a:solidFill>
                  <a:schemeClr val="dk1"/>
                </a:solidFill>
              </a:rPr>
              <a:t>421102103 Rafael Orozco Flores</a:t>
            </a:r>
            <a:endParaRPr sz="1100" b="1" dirty="0">
              <a:solidFill>
                <a:schemeClr val="dk1"/>
              </a:solidFill>
            </a:endParaRPr>
          </a:p>
          <a:p>
            <a:pPr marL="0" lvl="0" indent="0" algn="r" rtl="0">
              <a:lnSpc>
                <a:spcPct val="100000"/>
              </a:lnSpc>
              <a:spcBef>
                <a:spcPts val="0"/>
              </a:spcBef>
              <a:spcAft>
                <a:spcPts val="0"/>
              </a:spcAft>
              <a:buClr>
                <a:schemeClr val="dk1"/>
              </a:buClr>
              <a:buSzPts val="1100"/>
              <a:buFont typeface="Arial"/>
              <a:buNone/>
            </a:pPr>
            <a:r>
              <a:rPr lang="es" sz="1100" b="1" dirty="0">
                <a:solidFill>
                  <a:schemeClr val="dk1"/>
                </a:solidFill>
              </a:rPr>
              <a:t>Módulo 301. El campo aplicado del Desarrollo Humano y Educativo</a:t>
            </a:r>
            <a:endParaRPr sz="1100" b="1" dirty="0">
              <a:solidFill>
                <a:schemeClr val="dk1"/>
              </a:solidFill>
            </a:endParaRPr>
          </a:p>
          <a:p>
            <a:pPr marL="0" lvl="0" indent="0" algn="r" rtl="0">
              <a:lnSpc>
                <a:spcPct val="100000"/>
              </a:lnSpc>
              <a:spcBef>
                <a:spcPts val="0"/>
              </a:spcBef>
              <a:spcAft>
                <a:spcPts val="0"/>
              </a:spcAft>
              <a:buClr>
                <a:schemeClr val="dk1"/>
              </a:buClr>
              <a:buSzPts val="1100"/>
              <a:buFont typeface="Arial"/>
              <a:buNone/>
            </a:pPr>
            <a:r>
              <a:rPr lang="es" sz="1100" b="1" dirty="0">
                <a:solidFill>
                  <a:schemeClr val="dk1"/>
                </a:solidFill>
              </a:rPr>
              <a:t>Coordinadora del módulo: Dra. Sonia Miriam López Cureño</a:t>
            </a:r>
            <a:endParaRPr sz="1100" b="1" dirty="0">
              <a:solidFill>
                <a:schemeClr val="dk1"/>
              </a:solidFill>
            </a:endParaRPr>
          </a:p>
          <a:p>
            <a:pPr marL="0" lvl="0" indent="0" algn="r" rtl="0">
              <a:lnSpc>
                <a:spcPct val="100000"/>
              </a:lnSpc>
              <a:spcBef>
                <a:spcPts val="0"/>
              </a:spcBef>
              <a:spcAft>
                <a:spcPts val="0"/>
              </a:spcAft>
              <a:buClr>
                <a:schemeClr val="dk1"/>
              </a:buClr>
              <a:buSzPts val="1100"/>
              <a:buFont typeface="Arial"/>
              <a:buNone/>
            </a:pPr>
            <a:r>
              <a:rPr lang="es" sz="1100" b="1" dirty="0">
                <a:solidFill>
                  <a:schemeClr val="dk1"/>
                </a:solidFill>
              </a:rPr>
              <a:t>Grupo: 9323</a:t>
            </a:r>
            <a:endParaRPr sz="1100" b="1" dirty="0">
              <a:solidFill>
                <a:schemeClr val="dk1"/>
              </a:solidFill>
            </a:endParaRPr>
          </a:p>
          <a:p>
            <a:pPr marL="0" lvl="0" indent="0" algn="r" rtl="0">
              <a:lnSpc>
                <a:spcPct val="100000"/>
              </a:lnSpc>
              <a:spcBef>
                <a:spcPts val="0"/>
              </a:spcBef>
              <a:spcAft>
                <a:spcPts val="0"/>
              </a:spcAft>
              <a:buNone/>
            </a:pPr>
            <a:r>
              <a:rPr lang="es" sz="1100" b="1" dirty="0">
                <a:solidFill>
                  <a:schemeClr val="dk1"/>
                </a:solidFill>
              </a:rPr>
              <a:t>23 de octubre de 2021.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Coronavirus CDMX: Salud choca con Sheinbaum y afirma que Ciudad de México  está en semáforo rojo, no en naranja | EL PAÍS México">
            <a:extLst>
              <a:ext uri="{FF2B5EF4-FFF2-40B4-BE49-F238E27FC236}">
                <a16:creationId xmlns:a16="http://schemas.microsoft.com/office/drawing/2014/main" id="{A8FACB7E-977C-462E-B7A3-59CEED0435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34" r="10246" b="-2"/>
          <a:stretch/>
        </p:blipFill>
        <p:spPr bwMode="auto">
          <a:xfrm>
            <a:off x="3202390" y="10"/>
            <a:ext cx="5941610" cy="5143490"/>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BB799708-2AB6-4EEC-B082-706BFAF7D29A}"/>
              </a:ext>
            </a:extLst>
          </p:cNvPr>
          <p:cNvSpPr>
            <a:spLocks noGrp="1"/>
          </p:cNvSpPr>
          <p:nvPr>
            <p:ph type="title"/>
          </p:nvPr>
        </p:nvSpPr>
        <p:spPr>
          <a:xfrm>
            <a:off x="507999" y="457200"/>
            <a:ext cx="2888343" cy="990600"/>
          </a:xfrm>
        </p:spPr>
        <p:txBody>
          <a:bodyPr>
            <a:normAutofit/>
          </a:bodyPr>
          <a:lstStyle/>
          <a:p>
            <a:r>
              <a:rPr lang="es-MX"/>
              <a:t>Marco teórico</a:t>
            </a:r>
          </a:p>
        </p:txBody>
      </p:sp>
      <p:sp>
        <p:nvSpPr>
          <p:cNvPr id="5" name="Marcador de contenido 4">
            <a:extLst>
              <a:ext uri="{FF2B5EF4-FFF2-40B4-BE49-F238E27FC236}">
                <a16:creationId xmlns:a16="http://schemas.microsoft.com/office/drawing/2014/main" id="{3E7407FE-E502-4DE0-A2D0-0147DE2E898A}"/>
              </a:ext>
            </a:extLst>
          </p:cNvPr>
          <p:cNvSpPr>
            <a:spLocks noGrp="1"/>
          </p:cNvSpPr>
          <p:nvPr>
            <p:ph idx="1"/>
          </p:nvPr>
        </p:nvSpPr>
        <p:spPr>
          <a:xfrm>
            <a:off x="508000" y="1620441"/>
            <a:ext cx="2888342" cy="2910580"/>
          </a:xfrm>
        </p:spPr>
        <p:txBody>
          <a:bodyPr>
            <a:normAutofit/>
          </a:bodyPr>
          <a:lstStyle/>
          <a:p>
            <a:pPr>
              <a:lnSpc>
                <a:spcPct val="90000"/>
              </a:lnSpc>
            </a:pPr>
            <a:r>
              <a:rPr lang="es-MX" sz="1200"/>
              <a:t>¿Qué es del COVID-19?</a:t>
            </a:r>
          </a:p>
          <a:p>
            <a:pPr>
              <a:lnSpc>
                <a:spcPct val="90000"/>
              </a:lnSpc>
            </a:pPr>
            <a:r>
              <a:rPr lang="es-MX" sz="1200"/>
              <a:t>La COVID-19 es una enfermedad causada por el coronavirus 2, del síndrome respiratorio agudo severo (SARS-CoV2), que produce síntomas similares a los de la gripe, entre los que incluye fiebre, tos, disnea, mialgia y fatiga. También se ha observado la pérdida súbita del olfato y el gusto. En los casos graves se caracteriza por producir neumonía, síndrome de dificultad respiratoria aguda, sepsis y choque séptico que conduce a alrededor del 3 % de los infectados a la muerte (Pérez, 2020).</a:t>
            </a:r>
          </a:p>
        </p:txBody>
      </p:sp>
      <p:cxnSp>
        <p:nvCxnSpPr>
          <p:cNvPr id="73" name="Straight Connector 7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51435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6350"/>
            <a:ext cx="967571"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6350"/>
            <a:ext cx="937369"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5511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0" name="Rectangle 134">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221" name="Rectangle 136">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22" name="Straight Connector 138">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51435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223" name="Straight Connector 140">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2761059"/>
            <a:ext cx="3572668" cy="2382441"/>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 name="Isosceles Triangle 150">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 name="Freeform: Shape 152">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6350"/>
            <a:ext cx="4495777" cy="5149850"/>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ítulo 3">
            <a:extLst>
              <a:ext uri="{FF2B5EF4-FFF2-40B4-BE49-F238E27FC236}">
                <a16:creationId xmlns:a16="http://schemas.microsoft.com/office/drawing/2014/main" id="{BB799708-2AB6-4EEC-B082-706BFAF7D29A}"/>
              </a:ext>
            </a:extLst>
          </p:cNvPr>
          <p:cNvSpPr>
            <a:spLocks noGrp="1"/>
          </p:cNvSpPr>
          <p:nvPr>
            <p:ph type="title"/>
          </p:nvPr>
        </p:nvSpPr>
        <p:spPr>
          <a:xfrm>
            <a:off x="5386292" y="457200"/>
            <a:ext cx="3384742" cy="1670797"/>
          </a:xfrm>
        </p:spPr>
        <p:txBody>
          <a:bodyPr anchor="ctr">
            <a:normAutofit/>
          </a:bodyPr>
          <a:lstStyle/>
          <a:p>
            <a:r>
              <a:rPr lang="es-MX">
                <a:solidFill>
                  <a:srgbClr val="FFFFFF"/>
                </a:solidFill>
              </a:rPr>
              <a:t>Marco teórico</a:t>
            </a:r>
          </a:p>
        </p:txBody>
      </p:sp>
      <p:pic>
        <p:nvPicPr>
          <p:cNvPr id="9218" name="Picture 2" descr="Análisis de Covid-19: ¡ahora lo entiendo!">
            <a:extLst>
              <a:ext uri="{FF2B5EF4-FFF2-40B4-BE49-F238E27FC236}">
                <a16:creationId xmlns:a16="http://schemas.microsoft.com/office/drawing/2014/main" id="{97CCC419-C783-47A9-A238-C85FF29DD2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48" r="3" b="3"/>
          <a:stretch/>
        </p:blipFill>
        <p:spPr bwMode="auto">
          <a:xfrm>
            <a:off x="299300" y="290733"/>
            <a:ext cx="3927840" cy="3674526"/>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contenido 4">
            <a:extLst>
              <a:ext uri="{FF2B5EF4-FFF2-40B4-BE49-F238E27FC236}">
                <a16:creationId xmlns:a16="http://schemas.microsoft.com/office/drawing/2014/main" id="{3E7407FE-E502-4DE0-A2D0-0147DE2E898A}"/>
              </a:ext>
            </a:extLst>
          </p:cNvPr>
          <p:cNvSpPr>
            <a:spLocks noGrp="1"/>
          </p:cNvSpPr>
          <p:nvPr>
            <p:ph idx="1"/>
          </p:nvPr>
        </p:nvSpPr>
        <p:spPr>
          <a:xfrm>
            <a:off x="5386293" y="2127996"/>
            <a:ext cx="3384741" cy="2488454"/>
          </a:xfrm>
        </p:spPr>
        <p:txBody>
          <a:bodyPr anchor="t">
            <a:normAutofit/>
          </a:bodyPr>
          <a:lstStyle/>
          <a:p>
            <a:pPr>
              <a:lnSpc>
                <a:spcPct val="90000"/>
              </a:lnSpc>
            </a:pPr>
            <a:r>
              <a:rPr lang="es-MX" sz="1000">
                <a:solidFill>
                  <a:srgbClr val="FFFFFF"/>
                </a:solidFill>
              </a:rPr>
              <a:t>DIAGNOSTICO</a:t>
            </a:r>
          </a:p>
          <a:p>
            <a:pPr>
              <a:lnSpc>
                <a:spcPct val="90000"/>
              </a:lnSpc>
            </a:pPr>
            <a:endParaRPr lang="es-MX" sz="1000">
              <a:solidFill>
                <a:srgbClr val="FFFFFF"/>
              </a:solidFill>
              <a:latin typeface="+mj-lt"/>
            </a:endParaRPr>
          </a:p>
          <a:p>
            <a:pPr>
              <a:lnSpc>
                <a:spcPct val="90000"/>
              </a:lnSpc>
            </a:pPr>
            <a:r>
              <a:rPr lang="es-MX" sz="1000" b="0" i="0">
                <a:solidFill>
                  <a:srgbClr val="FFFFFF"/>
                </a:solidFill>
                <a:effectLst/>
                <a:latin typeface="+mj-lt"/>
              </a:rPr>
              <a:t>El diagnóstico se basa en la presencia de secuencias específicas del RNA de SARS-CoV-2 en las muestras, mediante la técnica de PCR (reacción en cadena de la polimerasa) basada en la producción de millones de fragmentos de DNA que pueden ser detectados al momento que se sintetizan (Martínez, 2020) Esta prueba diagnóstica es altamente sensible.</a:t>
            </a:r>
          </a:p>
          <a:p>
            <a:pPr>
              <a:lnSpc>
                <a:spcPct val="90000"/>
              </a:lnSpc>
            </a:pPr>
            <a:r>
              <a:rPr lang="es-MX" sz="1000">
                <a:solidFill>
                  <a:srgbClr val="FFFFFF"/>
                </a:solidFill>
                <a:latin typeface="+mj-lt"/>
              </a:rPr>
              <a:t>También se han usado para el diagnóstico recursos de imagenología como radiografía de tórax o tomografía computarizada (Chamorro, 2020)</a:t>
            </a:r>
          </a:p>
        </p:txBody>
      </p:sp>
    </p:spTree>
    <p:extLst>
      <p:ext uri="{BB962C8B-B14F-4D97-AF65-F5344CB8AC3E}">
        <p14:creationId xmlns:p14="http://schemas.microsoft.com/office/powerpoint/2010/main" val="2456077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Tratamientos contra la COVID-19: estas son las principales vías abiertas |  OpenMind">
            <a:extLst>
              <a:ext uri="{FF2B5EF4-FFF2-40B4-BE49-F238E27FC236}">
                <a16:creationId xmlns:a16="http://schemas.microsoft.com/office/drawing/2014/main" id="{0A061D00-2A7B-4FB6-B65C-666DEC6F2D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26" r="29510" b="1"/>
          <a:stretch/>
        </p:blipFill>
        <p:spPr bwMode="auto">
          <a:xfrm>
            <a:off x="3202390" y="10"/>
            <a:ext cx="5941610" cy="5143490"/>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BB799708-2AB6-4EEC-B082-706BFAF7D29A}"/>
              </a:ext>
            </a:extLst>
          </p:cNvPr>
          <p:cNvSpPr>
            <a:spLocks noGrp="1"/>
          </p:cNvSpPr>
          <p:nvPr>
            <p:ph type="title"/>
          </p:nvPr>
        </p:nvSpPr>
        <p:spPr>
          <a:xfrm>
            <a:off x="507999" y="457200"/>
            <a:ext cx="2888343" cy="990600"/>
          </a:xfrm>
        </p:spPr>
        <p:txBody>
          <a:bodyPr>
            <a:normAutofit/>
          </a:bodyPr>
          <a:lstStyle/>
          <a:p>
            <a:r>
              <a:rPr lang="es-MX"/>
              <a:t>Marco teórico</a:t>
            </a:r>
          </a:p>
        </p:txBody>
      </p:sp>
      <p:sp>
        <p:nvSpPr>
          <p:cNvPr id="5" name="Marcador de contenido 4">
            <a:extLst>
              <a:ext uri="{FF2B5EF4-FFF2-40B4-BE49-F238E27FC236}">
                <a16:creationId xmlns:a16="http://schemas.microsoft.com/office/drawing/2014/main" id="{3E7407FE-E502-4DE0-A2D0-0147DE2E898A}"/>
              </a:ext>
            </a:extLst>
          </p:cNvPr>
          <p:cNvSpPr>
            <a:spLocks noGrp="1"/>
          </p:cNvSpPr>
          <p:nvPr>
            <p:ph idx="1"/>
          </p:nvPr>
        </p:nvSpPr>
        <p:spPr>
          <a:xfrm>
            <a:off x="508000" y="1620441"/>
            <a:ext cx="2888342" cy="2910580"/>
          </a:xfrm>
        </p:spPr>
        <p:txBody>
          <a:bodyPr>
            <a:normAutofit/>
          </a:bodyPr>
          <a:lstStyle/>
          <a:p>
            <a:pPr>
              <a:lnSpc>
                <a:spcPct val="90000"/>
              </a:lnSpc>
            </a:pPr>
            <a:r>
              <a:rPr lang="es-MX" sz="1100"/>
              <a:t>TRATAMIENTO</a:t>
            </a:r>
          </a:p>
          <a:p>
            <a:pPr>
              <a:lnSpc>
                <a:spcPct val="90000"/>
              </a:lnSpc>
              <a:buFont typeface="+mj-lt"/>
              <a:buAutoNum type="arabicPeriod"/>
            </a:pPr>
            <a:r>
              <a:rPr lang="es-MX" sz="1100" b="0" i="0">
                <a:effectLst/>
                <a:latin typeface="NexusSans"/>
              </a:rPr>
              <a:t>PLASMA DE PACIENTES CONVALECIENTES.</a:t>
            </a:r>
          </a:p>
          <a:p>
            <a:pPr>
              <a:lnSpc>
                <a:spcPct val="90000"/>
              </a:lnSpc>
              <a:buFont typeface="+mj-lt"/>
              <a:buAutoNum type="arabicPeriod"/>
            </a:pPr>
            <a:r>
              <a:rPr lang="es-MX" sz="1100">
                <a:latin typeface="NexusSans"/>
              </a:rPr>
              <a:t>ANTICUERPOS RECONVINANTES CONTRA EL VIRUS</a:t>
            </a:r>
          </a:p>
          <a:p>
            <a:pPr>
              <a:lnSpc>
                <a:spcPct val="90000"/>
              </a:lnSpc>
              <a:buFont typeface="+mj-lt"/>
              <a:buAutoNum type="arabicPeriod"/>
            </a:pPr>
            <a:r>
              <a:rPr lang="es-MX" sz="1100" b="0" i="0">
                <a:effectLst/>
                <a:latin typeface="NexusSans"/>
              </a:rPr>
              <a:t>INHIBIDORES DE LA TORMENTA DE CITOQUINAS</a:t>
            </a:r>
          </a:p>
          <a:p>
            <a:pPr>
              <a:lnSpc>
                <a:spcPct val="90000"/>
              </a:lnSpc>
              <a:buFont typeface="+mj-lt"/>
              <a:buAutoNum type="arabicPeriod"/>
            </a:pPr>
            <a:r>
              <a:rPr lang="es-MX" sz="1100" b="0" i="0">
                <a:effectLst/>
                <a:latin typeface="NexusSans"/>
              </a:rPr>
              <a:t>TRATAMIENTO ANTICOAGULANTE</a:t>
            </a:r>
          </a:p>
          <a:p>
            <a:pPr>
              <a:lnSpc>
                <a:spcPct val="90000"/>
              </a:lnSpc>
              <a:buFont typeface="+mj-lt"/>
              <a:buAutoNum type="arabicPeriod"/>
            </a:pPr>
            <a:r>
              <a:rPr lang="es-MX" sz="1100" b="0" i="0">
                <a:effectLst/>
                <a:latin typeface="NexusSans"/>
              </a:rPr>
              <a:t>TRATAMIENTO ANTIAGREGANTE</a:t>
            </a:r>
          </a:p>
          <a:p>
            <a:pPr>
              <a:lnSpc>
                <a:spcPct val="90000"/>
              </a:lnSpc>
              <a:buFont typeface="+mj-lt"/>
              <a:buAutoNum type="arabicPeriod"/>
            </a:pPr>
            <a:r>
              <a:rPr lang="es-MX" sz="1100" b="0" i="0">
                <a:effectLst/>
                <a:latin typeface="NexusSans"/>
              </a:rPr>
              <a:t>TRATAMIENTO ANTITROMBÓTICO PARA PACIENTES NO INFECTADOS POR COVID-19</a:t>
            </a:r>
          </a:p>
          <a:p>
            <a:pPr>
              <a:lnSpc>
                <a:spcPct val="90000"/>
              </a:lnSpc>
              <a:buFont typeface="+mj-lt"/>
              <a:buAutoNum type="arabicPeriod"/>
            </a:pPr>
            <a:r>
              <a:rPr lang="es-MX" sz="1100">
                <a:latin typeface="NexusSans"/>
              </a:rPr>
              <a:t>(Yanes, 2020; Vivas, 2020)</a:t>
            </a:r>
            <a:endParaRPr lang="es-MX" sz="1100" b="0" i="0">
              <a:effectLst/>
              <a:latin typeface="NexusSans"/>
            </a:endParaRPr>
          </a:p>
        </p:txBody>
      </p:sp>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51435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6350"/>
            <a:ext cx="967571"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6350"/>
            <a:ext cx="937369"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98555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8848A-1D4A-4D8E-B12D-88202C3A8B60}"/>
              </a:ext>
            </a:extLst>
          </p:cNvPr>
          <p:cNvSpPr>
            <a:spLocks noGrp="1"/>
          </p:cNvSpPr>
          <p:nvPr>
            <p:ph type="title"/>
          </p:nvPr>
        </p:nvSpPr>
        <p:spPr>
          <a:xfrm>
            <a:off x="507995" y="214974"/>
            <a:ext cx="6447501" cy="531628"/>
          </a:xfrm>
        </p:spPr>
        <p:txBody>
          <a:bodyPr/>
          <a:lstStyle/>
          <a:p>
            <a:r>
              <a:rPr lang="es-MX" dirty="0"/>
              <a:t>Y después que paso?</a:t>
            </a:r>
          </a:p>
        </p:txBody>
      </p:sp>
      <p:sp>
        <p:nvSpPr>
          <p:cNvPr id="8" name="CuadroTexto 7">
            <a:extLst>
              <a:ext uri="{FF2B5EF4-FFF2-40B4-BE49-F238E27FC236}">
                <a16:creationId xmlns:a16="http://schemas.microsoft.com/office/drawing/2014/main" id="{271A172A-BB72-428B-A9F5-F0D0155AEF80}"/>
              </a:ext>
            </a:extLst>
          </p:cNvPr>
          <p:cNvSpPr txBox="1"/>
          <p:nvPr/>
        </p:nvSpPr>
        <p:spPr>
          <a:xfrm flipH="1">
            <a:off x="507998" y="615094"/>
            <a:ext cx="6446834" cy="276999"/>
          </a:xfrm>
          <a:prstGeom prst="rect">
            <a:avLst/>
          </a:prstGeom>
          <a:solidFill>
            <a:schemeClr val="bg1">
              <a:lumMod val="95000"/>
            </a:schemeClr>
          </a:solidFill>
          <a:ln>
            <a:solidFill>
              <a:schemeClr val="tx1"/>
            </a:solidFill>
          </a:ln>
        </p:spPr>
        <p:txBody>
          <a:bodyPr wrap="square" rtlCol="0">
            <a:spAutoFit/>
          </a:bodyPr>
          <a:lstStyle/>
          <a:p>
            <a:r>
              <a:rPr lang="es-MX" sz="1200" dirty="0"/>
              <a:t>Nombre de la capacitación: </a:t>
            </a:r>
            <a:r>
              <a:rPr lang="es-MX" sz="1200" dirty="0">
                <a:solidFill>
                  <a:srgbClr val="C00000"/>
                </a:solidFill>
              </a:rPr>
              <a:t>Y después qué pasó?</a:t>
            </a:r>
          </a:p>
        </p:txBody>
      </p:sp>
      <p:sp>
        <p:nvSpPr>
          <p:cNvPr id="9" name="CuadroTexto 8">
            <a:extLst>
              <a:ext uri="{FF2B5EF4-FFF2-40B4-BE49-F238E27FC236}">
                <a16:creationId xmlns:a16="http://schemas.microsoft.com/office/drawing/2014/main" id="{83D2BDA1-55EF-4E43-B9E9-98FD5FFDA35D}"/>
              </a:ext>
            </a:extLst>
          </p:cNvPr>
          <p:cNvSpPr txBox="1"/>
          <p:nvPr/>
        </p:nvSpPr>
        <p:spPr>
          <a:xfrm flipH="1">
            <a:off x="507997" y="906449"/>
            <a:ext cx="6446834" cy="276999"/>
          </a:xfrm>
          <a:prstGeom prst="rect">
            <a:avLst/>
          </a:prstGeom>
          <a:noFill/>
          <a:ln>
            <a:solidFill>
              <a:schemeClr val="tx1"/>
            </a:solidFill>
          </a:ln>
        </p:spPr>
        <p:txBody>
          <a:bodyPr wrap="square" rtlCol="0">
            <a:spAutoFit/>
          </a:bodyPr>
          <a:lstStyle/>
          <a:p>
            <a:r>
              <a:rPr lang="es-MX" sz="1200" dirty="0"/>
              <a:t>Dirigido a: </a:t>
            </a:r>
            <a:r>
              <a:rPr lang="es-MX" sz="1200" dirty="0">
                <a:solidFill>
                  <a:srgbClr val="C00000"/>
                </a:solidFill>
              </a:rPr>
              <a:t>estudiantes universitarios de 18-24 años</a:t>
            </a:r>
          </a:p>
        </p:txBody>
      </p:sp>
      <p:sp>
        <p:nvSpPr>
          <p:cNvPr id="10" name="CuadroTexto 9">
            <a:extLst>
              <a:ext uri="{FF2B5EF4-FFF2-40B4-BE49-F238E27FC236}">
                <a16:creationId xmlns:a16="http://schemas.microsoft.com/office/drawing/2014/main" id="{D1A0941E-6E93-41A2-82C7-5A784DD8172F}"/>
              </a:ext>
            </a:extLst>
          </p:cNvPr>
          <p:cNvSpPr txBox="1"/>
          <p:nvPr/>
        </p:nvSpPr>
        <p:spPr>
          <a:xfrm flipH="1">
            <a:off x="507995" y="1197804"/>
            <a:ext cx="6446834" cy="553998"/>
          </a:xfrm>
          <a:prstGeom prst="rect">
            <a:avLst/>
          </a:prstGeom>
          <a:noFill/>
          <a:ln>
            <a:solidFill>
              <a:schemeClr val="tx1"/>
            </a:solidFill>
          </a:ln>
        </p:spPr>
        <p:txBody>
          <a:bodyPr wrap="square" rtlCol="0">
            <a:spAutoFit/>
          </a:bodyPr>
          <a:lstStyle/>
          <a:p>
            <a:r>
              <a:rPr lang="es-MX" sz="1000" dirty="0"/>
              <a:t>Objetivo de la capacitación: </a:t>
            </a:r>
            <a:r>
              <a:rPr lang="es-MX" sz="1000" b="1" i="0" dirty="0">
                <a:solidFill>
                  <a:srgbClr val="212529"/>
                </a:solidFill>
                <a:effectLst/>
                <a:latin typeface="-apple-system"/>
              </a:rPr>
              <a:t>Al final de la sesión se espera que los participantes adquieran información sobre la importancia del distanciamiento para evitar el contagio de COVID-19 través de una dinámica de grupo, para que conozcan los riesgos de los contactos físicos. …</a:t>
            </a:r>
            <a:endParaRPr lang="es-MX" sz="1000" dirty="0">
              <a:solidFill>
                <a:srgbClr val="C00000"/>
              </a:solidFill>
            </a:endParaRPr>
          </a:p>
        </p:txBody>
      </p:sp>
      <p:sp>
        <p:nvSpPr>
          <p:cNvPr id="11" name="CuadroTexto 10">
            <a:extLst>
              <a:ext uri="{FF2B5EF4-FFF2-40B4-BE49-F238E27FC236}">
                <a16:creationId xmlns:a16="http://schemas.microsoft.com/office/drawing/2014/main" id="{E876C3E5-76CA-42A0-A263-F89E3E73A73E}"/>
              </a:ext>
            </a:extLst>
          </p:cNvPr>
          <p:cNvSpPr txBox="1"/>
          <p:nvPr/>
        </p:nvSpPr>
        <p:spPr>
          <a:xfrm flipH="1">
            <a:off x="507995" y="1638161"/>
            <a:ext cx="6446834" cy="276999"/>
          </a:xfrm>
          <a:prstGeom prst="rect">
            <a:avLst/>
          </a:prstGeom>
          <a:solidFill>
            <a:schemeClr val="bg1">
              <a:lumMod val="95000"/>
            </a:schemeClr>
          </a:solidFill>
          <a:ln>
            <a:solidFill>
              <a:schemeClr val="tx1"/>
            </a:solidFill>
          </a:ln>
        </p:spPr>
        <p:txBody>
          <a:bodyPr wrap="square" rtlCol="0">
            <a:spAutoFit/>
          </a:bodyPr>
          <a:lstStyle/>
          <a:p>
            <a:r>
              <a:rPr lang="es-MX" sz="1200" dirty="0"/>
              <a:t>Tema de la sesión: </a:t>
            </a:r>
            <a:r>
              <a:rPr lang="es-MX" sz="1200" dirty="0">
                <a:solidFill>
                  <a:srgbClr val="C00000"/>
                </a:solidFill>
              </a:rPr>
              <a:t>La distancia como protocolo de salud          </a:t>
            </a:r>
            <a:r>
              <a:rPr lang="es-MX" sz="1200" dirty="0"/>
              <a:t>Duración:</a:t>
            </a:r>
            <a:r>
              <a:rPr lang="es-MX" sz="1200" dirty="0">
                <a:solidFill>
                  <a:srgbClr val="C00000"/>
                </a:solidFill>
              </a:rPr>
              <a:t> 40 minutos</a:t>
            </a:r>
            <a:endParaRPr lang="es-MX" sz="1600" dirty="0">
              <a:solidFill>
                <a:srgbClr val="C00000"/>
              </a:solidFill>
            </a:endParaRPr>
          </a:p>
        </p:txBody>
      </p:sp>
      <p:sp>
        <p:nvSpPr>
          <p:cNvPr id="14" name="CuadroTexto 13">
            <a:extLst>
              <a:ext uri="{FF2B5EF4-FFF2-40B4-BE49-F238E27FC236}">
                <a16:creationId xmlns:a16="http://schemas.microsoft.com/office/drawing/2014/main" id="{058F75AF-48E0-4137-AA55-CDDC7F33F5A6}"/>
              </a:ext>
            </a:extLst>
          </p:cNvPr>
          <p:cNvSpPr txBox="1"/>
          <p:nvPr/>
        </p:nvSpPr>
        <p:spPr>
          <a:xfrm flipH="1">
            <a:off x="507995" y="1943873"/>
            <a:ext cx="6446834" cy="430887"/>
          </a:xfrm>
          <a:prstGeom prst="rect">
            <a:avLst/>
          </a:prstGeom>
          <a:solidFill>
            <a:schemeClr val="bg1">
              <a:lumMod val="95000"/>
            </a:schemeClr>
          </a:solidFill>
          <a:ln>
            <a:solidFill>
              <a:schemeClr val="tx1"/>
            </a:solidFill>
          </a:ln>
        </p:spPr>
        <p:txBody>
          <a:bodyPr wrap="square" rtlCol="0">
            <a:spAutoFit/>
          </a:bodyPr>
          <a:lstStyle/>
          <a:p>
            <a:r>
              <a:rPr lang="es-MX" sz="1100" dirty="0"/>
              <a:t>Objetivo de la sesión: </a:t>
            </a:r>
            <a:r>
              <a:rPr lang="es-MX" sz="1100" dirty="0">
                <a:solidFill>
                  <a:srgbClr val="C00000"/>
                </a:solidFill>
              </a:rPr>
              <a:t>que a través del juego, los participantes tomen conciencias de las consecuencias de no guardar distanciamiento social</a:t>
            </a:r>
          </a:p>
        </p:txBody>
      </p:sp>
      <p:graphicFrame>
        <p:nvGraphicFramePr>
          <p:cNvPr id="15" name="Tabla 15">
            <a:extLst>
              <a:ext uri="{FF2B5EF4-FFF2-40B4-BE49-F238E27FC236}">
                <a16:creationId xmlns:a16="http://schemas.microsoft.com/office/drawing/2014/main" id="{3000D31F-4A09-4C94-98DF-C073BA3DB5ED}"/>
              </a:ext>
            </a:extLst>
          </p:cNvPr>
          <p:cNvGraphicFramePr>
            <a:graphicFrameLocks noGrp="1"/>
          </p:cNvGraphicFramePr>
          <p:nvPr>
            <p:extLst>
              <p:ext uri="{D42A27DB-BD31-4B8C-83A1-F6EECF244321}">
                <p14:modId xmlns:p14="http://schemas.microsoft.com/office/powerpoint/2010/main" val="3190156270"/>
              </p:ext>
            </p:extLst>
          </p:nvPr>
        </p:nvGraphicFramePr>
        <p:xfrm>
          <a:off x="507995" y="2400300"/>
          <a:ext cx="6446834" cy="2743200"/>
        </p:xfrm>
        <a:graphic>
          <a:graphicData uri="http://schemas.openxmlformats.org/drawingml/2006/table">
            <a:tbl>
              <a:tblPr firstRow="1" bandRow="1">
                <a:tableStyleId>{71257695-1263-4CBA-ADED-09DBC42BA675}</a:tableStyleId>
              </a:tblPr>
              <a:tblGrid>
                <a:gridCol w="1310170">
                  <a:extLst>
                    <a:ext uri="{9D8B030D-6E8A-4147-A177-3AD203B41FA5}">
                      <a16:colId xmlns:a16="http://schemas.microsoft.com/office/drawing/2014/main" val="1006916297"/>
                    </a:ext>
                  </a:extLst>
                </a:gridCol>
                <a:gridCol w="2254104">
                  <a:extLst>
                    <a:ext uri="{9D8B030D-6E8A-4147-A177-3AD203B41FA5}">
                      <a16:colId xmlns:a16="http://schemas.microsoft.com/office/drawing/2014/main" val="4010121831"/>
                    </a:ext>
                  </a:extLst>
                </a:gridCol>
                <a:gridCol w="1626782">
                  <a:extLst>
                    <a:ext uri="{9D8B030D-6E8A-4147-A177-3AD203B41FA5}">
                      <a16:colId xmlns:a16="http://schemas.microsoft.com/office/drawing/2014/main" val="381431216"/>
                    </a:ext>
                  </a:extLst>
                </a:gridCol>
                <a:gridCol w="1255778">
                  <a:extLst>
                    <a:ext uri="{9D8B030D-6E8A-4147-A177-3AD203B41FA5}">
                      <a16:colId xmlns:a16="http://schemas.microsoft.com/office/drawing/2014/main" val="3796393206"/>
                    </a:ext>
                  </a:extLst>
                </a:gridCol>
              </a:tblGrid>
              <a:tr h="289554">
                <a:tc>
                  <a:txBody>
                    <a:bodyPr/>
                    <a:lstStyle/>
                    <a:p>
                      <a:r>
                        <a:rPr lang="es-MX" dirty="0"/>
                        <a:t>Contenido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dirty="0"/>
                        <a:t>Actividades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100" dirty="0"/>
                        <a:t>Recursos y materiales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dirty="0"/>
                        <a:t>Evaluación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9185730"/>
                  </a:ext>
                </a:extLst>
              </a:tr>
              <a:tr h="2040204">
                <a:tc>
                  <a:txBody>
                    <a:bodyPr/>
                    <a:lstStyle/>
                    <a:p>
                      <a:r>
                        <a:rPr lang="es-MX" sz="1000" dirty="0"/>
                        <a:t>Características</a:t>
                      </a:r>
                      <a:r>
                        <a:rPr lang="es-MX" sz="1050" dirty="0"/>
                        <a:t> del virus.</a:t>
                      </a:r>
                    </a:p>
                    <a:p>
                      <a:r>
                        <a:rPr lang="es-MX" sz="1050" dirty="0"/>
                        <a:t>Modos de contagio</a:t>
                      </a:r>
                    </a:p>
                    <a:p>
                      <a:r>
                        <a:rPr lang="es-MX" sz="1050" dirty="0"/>
                        <a:t>Medidas de prevención</a:t>
                      </a:r>
                    </a:p>
                    <a:p>
                      <a:r>
                        <a:rPr lang="es-MX" sz="1050" dirty="0"/>
                        <a:t>Importancia del distanciamiento físico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800" dirty="0"/>
                        <a:t>Exposición del ponente.</a:t>
                      </a:r>
                    </a:p>
                    <a:p>
                      <a:r>
                        <a:rPr lang="es-MX" sz="800" dirty="0"/>
                        <a:t>Dinámica grupal.</a:t>
                      </a:r>
                    </a:p>
                    <a:p>
                      <a:r>
                        <a:rPr lang="es-MX" sz="800" dirty="0"/>
                        <a:t>Se harán con el grupo completo. Se les pedirá que cada que a alguno de los participantes les llegue el virus, deberán agregar algo a la historia de Jorge y María que por ser novios andan juntos.</a:t>
                      </a:r>
                    </a:p>
                    <a:p>
                      <a:r>
                        <a:rPr lang="es-MX" sz="800" dirty="0"/>
                        <a:t>Al iniciar, el coordinador, dirá: Jorge y María han sido novios desde antes de la pandemia. Por el amor que se tienen no quieren estar separados. Jorge y María llegan a un Starbucks (menciona el nombre de uno de los participantes y dice “Y DESPUÉS QUÉ PASO?” El que ha sido nombrado dirá TENGO CORONAVIRUS y agregará algo a la historia. Este participante mencionará el nombre del siguiente participante, hasta terminar.</a:t>
                      </a:r>
                    </a:p>
                    <a:p>
                      <a:endParaRPr lang="es-MX"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dirty="0"/>
                        <a:t>*Presentación de </a:t>
                      </a:r>
                      <a:r>
                        <a:rPr lang="es-MX" dirty="0" err="1"/>
                        <a:t>Power</a:t>
                      </a:r>
                      <a:r>
                        <a:rPr lang="es-MX" dirty="0"/>
                        <a:t> Point</a:t>
                      </a:r>
                    </a:p>
                    <a:p>
                      <a:r>
                        <a:rPr lang="es-MX" dirty="0"/>
                        <a:t>*Una pelota de tela o estambre, con modelo de CORONAVIRUS.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a:t>Al finalizar la actividad se hará una reflexión a partir de un cuestionario que elaborará el ponente, sobre las vicisitudes de los novios Jorge y María.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56791"/>
                  </a:ext>
                </a:extLst>
              </a:tr>
            </a:tbl>
          </a:graphicData>
        </a:graphic>
      </p:graphicFrame>
    </p:spTree>
    <p:extLst>
      <p:ext uri="{BB962C8B-B14F-4D97-AF65-F5344CB8AC3E}">
        <p14:creationId xmlns:p14="http://schemas.microsoft.com/office/powerpoint/2010/main" val="84209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8848A-1D4A-4D8E-B12D-88202C3A8B60}"/>
              </a:ext>
            </a:extLst>
          </p:cNvPr>
          <p:cNvSpPr>
            <a:spLocks noGrp="1"/>
          </p:cNvSpPr>
          <p:nvPr>
            <p:ph type="title"/>
          </p:nvPr>
        </p:nvSpPr>
        <p:spPr>
          <a:xfrm>
            <a:off x="507995" y="214974"/>
            <a:ext cx="6447501" cy="531628"/>
          </a:xfrm>
        </p:spPr>
        <p:txBody>
          <a:bodyPr/>
          <a:lstStyle/>
          <a:p>
            <a:r>
              <a:rPr lang="es-MX" dirty="0"/>
              <a:t>Lotería de la salud</a:t>
            </a:r>
          </a:p>
        </p:txBody>
      </p:sp>
      <p:sp>
        <p:nvSpPr>
          <p:cNvPr id="8" name="CuadroTexto 7">
            <a:extLst>
              <a:ext uri="{FF2B5EF4-FFF2-40B4-BE49-F238E27FC236}">
                <a16:creationId xmlns:a16="http://schemas.microsoft.com/office/drawing/2014/main" id="{271A172A-BB72-428B-A9F5-F0D0155AEF80}"/>
              </a:ext>
            </a:extLst>
          </p:cNvPr>
          <p:cNvSpPr txBox="1"/>
          <p:nvPr/>
        </p:nvSpPr>
        <p:spPr>
          <a:xfrm flipH="1">
            <a:off x="507998" y="935501"/>
            <a:ext cx="6446834" cy="276999"/>
          </a:xfrm>
          <a:prstGeom prst="rect">
            <a:avLst/>
          </a:prstGeom>
          <a:solidFill>
            <a:schemeClr val="bg1">
              <a:lumMod val="95000"/>
            </a:schemeClr>
          </a:solidFill>
          <a:ln>
            <a:solidFill>
              <a:schemeClr val="tx1"/>
            </a:solidFill>
          </a:ln>
        </p:spPr>
        <p:txBody>
          <a:bodyPr wrap="square" rtlCol="0">
            <a:spAutoFit/>
          </a:bodyPr>
          <a:lstStyle/>
          <a:p>
            <a:r>
              <a:rPr lang="es-MX" sz="1200" dirty="0"/>
              <a:t>Nombre de la capacitación: </a:t>
            </a:r>
            <a:r>
              <a:rPr lang="es-MX" sz="1200" dirty="0">
                <a:solidFill>
                  <a:srgbClr val="C00000"/>
                </a:solidFill>
              </a:rPr>
              <a:t>Lotería de la salud.   </a:t>
            </a:r>
            <a:r>
              <a:rPr lang="es-MX" sz="1200" dirty="0"/>
              <a:t>MODALIDAD:</a:t>
            </a:r>
            <a:r>
              <a:rPr lang="es-MX" sz="1200" dirty="0">
                <a:solidFill>
                  <a:srgbClr val="C00000"/>
                </a:solidFill>
              </a:rPr>
              <a:t> a distancia</a:t>
            </a:r>
          </a:p>
        </p:txBody>
      </p:sp>
      <p:sp>
        <p:nvSpPr>
          <p:cNvPr id="9" name="CuadroTexto 8">
            <a:extLst>
              <a:ext uri="{FF2B5EF4-FFF2-40B4-BE49-F238E27FC236}">
                <a16:creationId xmlns:a16="http://schemas.microsoft.com/office/drawing/2014/main" id="{83D2BDA1-55EF-4E43-B9E9-98FD5FFDA35D}"/>
              </a:ext>
            </a:extLst>
          </p:cNvPr>
          <p:cNvSpPr txBox="1"/>
          <p:nvPr/>
        </p:nvSpPr>
        <p:spPr>
          <a:xfrm flipH="1">
            <a:off x="507997" y="1226856"/>
            <a:ext cx="6446834" cy="276999"/>
          </a:xfrm>
          <a:prstGeom prst="rect">
            <a:avLst/>
          </a:prstGeom>
          <a:noFill/>
          <a:ln>
            <a:solidFill>
              <a:schemeClr val="tx1"/>
            </a:solidFill>
          </a:ln>
        </p:spPr>
        <p:txBody>
          <a:bodyPr wrap="square" rtlCol="0">
            <a:spAutoFit/>
          </a:bodyPr>
          <a:lstStyle/>
          <a:p>
            <a:r>
              <a:rPr lang="es-MX" sz="1200" dirty="0"/>
              <a:t>Dirigido a: </a:t>
            </a:r>
            <a:r>
              <a:rPr lang="es-MX" sz="1200" dirty="0">
                <a:solidFill>
                  <a:srgbClr val="C00000"/>
                </a:solidFill>
              </a:rPr>
              <a:t>estudiantes universitarios de 18-24 años</a:t>
            </a:r>
          </a:p>
        </p:txBody>
      </p:sp>
      <p:sp>
        <p:nvSpPr>
          <p:cNvPr id="10" name="CuadroTexto 9">
            <a:extLst>
              <a:ext uri="{FF2B5EF4-FFF2-40B4-BE49-F238E27FC236}">
                <a16:creationId xmlns:a16="http://schemas.microsoft.com/office/drawing/2014/main" id="{D1A0941E-6E93-41A2-82C7-5A784DD8172F}"/>
              </a:ext>
            </a:extLst>
          </p:cNvPr>
          <p:cNvSpPr txBox="1"/>
          <p:nvPr/>
        </p:nvSpPr>
        <p:spPr>
          <a:xfrm flipH="1">
            <a:off x="507995" y="1518211"/>
            <a:ext cx="6446834" cy="430887"/>
          </a:xfrm>
          <a:prstGeom prst="rect">
            <a:avLst/>
          </a:prstGeom>
          <a:noFill/>
          <a:ln>
            <a:solidFill>
              <a:schemeClr val="tx1"/>
            </a:solidFill>
          </a:ln>
        </p:spPr>
        <p:txBody>
          <a:bodyPr wrap="square" rtlCol="0">
            <a:spAutoFit/>
          </a:bodyPr>
          <a:lstStyle/>
          <a:p>
            <a:r>
              <a:rPr lang="es-MX" sz="1100" dirty="0"/>
              <a:t>Objetivo de la capacitación: </a:t>
            </a:r>
            <a:r>
              <a:rPr lang="es-MX" sz="1100" dirty="0">
                <a:solidFill>
                  <a:srgbClr val="C00000"/>
                </a:solidFill>
              </a:rPr>
              <a:t>Qué los participantes tomen conciencia de la importancia del distanciamiento, el uso del cubrebocas y el gel </a:t>
            </a:r>
            <a:r>
              <a:rPr lang="es-MX" sz="1100" dirty="0" err="1">
                <a:solidFill>
                  <a:srgbClr val="C00000"/>
                </a:solidFill>
              </a:rPr>
              <a:t>antibacterial</a:t>
            </a:r>
            <a:r>
              <a:rPr lang="es-MX" sz="1100" dirty="0">
                <a:solidFill>
                  <a:srgbClr val="C00000"/>
                </a:solidFill>
              </a:rPr>
              <a:t>.</a:t>
            </a:r>
          </a:p>
        </p:txBody>
      </p:sp>
      <p:sp>
        <p:nvSpPr>
          <p:cNvPr id="11" name="CuadroTexto 10">
            <a:extLst>
              <a:ext uri="{FF2B5EF4-FFF2-40B4-BE49-F238E27FC236}">
                <a16:creationId xmlns:a16="http://schemas.microsoft.com/office/drawing/2014/main" id="{E876C3E5-76CA-42A0-A263-F89E3E73A73E}"/>
              </a:ext>
            </a:extLst>
          </p:cNvPr>
          <p:cNvSpPr txBox="1"/>
          <p:nvPr/>
        </p:nvSpPr>
        <p:spPr>
          <a:xfrm flipH="1">
            <a:off x="507995" y="1958568"/>
            <a:ext cx="6446834" cy="276999"/>
          </a:xfrm>
          <a:prstGeom prst="rect">
            <a:avLst/>
          </a:prstGeom>
          <a:solidFill>
            <a:schemeClr val="bg1">
              <a:lumMod val="95000"/>
            </a:schemeClr>
          </a:solidFill>
          <a:ln>
            <a:solidFill>
              <a:schemeClr val="tx1"/>
            </a:solidFill>
          </a:ln>
        </p:spPr>
        <p:txBody>
          <a:bodyPr wrap="square" rtlCol="0">
            <a:spAutoFit/>
          </a:bodyPr>
          <a:lstStyle/>
          <a:p>
            <a:r>
              <a:rPr lang="es-MX" sz="1200" dirty="0"/>
              <a:t>Tema de la sesión: </a:t>
            </a:r>
            <a:r>
              <a:rPr lang="es-MX" sz="1200" dirty="0">
                <a:solidFill>
                  <a:srgbClr val="C00000"/>
                </a:solidFill>
              </a:rPr>
              <a:t>Los protocolos de salud                   </a:t>
            </a:r>
            <a:r>
              <a:rPr lang="es-MX" sz="1200" dirty="0"/>
              <a:t>Duración:</a:t>
            </a:r>
            <a:r>
              <a:rPr lang="es-MX" sz="1200" dirty="0">
                <a:solidFill>
                  <a:srgbClr val="C00000"/>
                </a:solidFill>
              </a:rPr>
              <a:t> 40 minutos</a:t>
            </a:r>
            <a:endParaRPr lang="es-MX" sz="1600" dirty="0">
              <a:solidFill>
                <a:srgbClr val="C00000"/>
              </a:solidFill>
            </a:endParaRPr>
          </a:p>
        </p:txBody>
      </p:sp>
      <p:sp>
        <p:nvSpPr>
          <p:cNvPr id="14" name="CuadroTexto 13">
            <a:extLst>
              <a:ext uri="{FF2B5EF4-FFF2-40B4-BE49-F238E27FC236}">
                <a16:creationId xmlns:a16="http://schemas.microsoft.com/office/drawing/2014/main" id="{058F75AF-48E0-4137-AA55-CDDC7F33F5A6}"/>
              </a:ext>
            </a:extLst>
          </p:cNvPr>
          <p:cNvSpPr txBox="1"/>
          <p:nvPr/>
        </p:nvSpPr>
        <p:spPr>
          <a:xfrm flipH="1">
            <a:off x="507995" y="2264280"/>
            <a:ext cx="6446834" cy="430887"/>
          </a:xfrm>
          <a:prstGeom prst="rect">
            <a:avLst/>
          </a:prstGeom>
          <a:solidFill>
            <a:schemeClr val="bg1">
              <a:lumMod val="95000"/>
            </a:schemeClr>
          </a:solidFill>
          <a:ln>
            <a:solidFill>
              <a:schemeClr val="tx1"/>
            </a:solidFill>
          </a:ln>
        </p:spPr>
        <p:txBody>
          <a:bodyPr wrap="square" rtlCol="0">
            <a:spAutoFit/>
          </a:bodyPr>
          <a:lstStyle/>
          <a:p>
            <a:r>
              <a:rPr lang="es-MX" sz="1100" dirty="0"/>
              <a:t>Objetivo de la sesión: </a:t>
            </a:r>
            <a:r>
              <a:rPr lang="es-MX" sz="1100" dirty="0">
                <a:solidFill>
                  <a:srgbClr val="C00000"/>
                </a:solidFill>
              </a:rPr>
              <a:t>que a través del juego, los participantes tomen conciencias de las consecuencias de no emplear los protocolos de seguridad.</a:t>
            </a:r>
          </a:p>
        </p:txBody>
      </p:sp>
      <p:graphicFrame>
        <p:nvGraphicFramePr>
          <p:cNvPr id="15" name="Tabla 15">
            <a:extLst>
              <a:ext uri="{FF2B5EF4-FFF2-40B4-BE49-F238E27FC236}">
                <a16:creationId xmlns:a16="http://schemas.microsoft.com/office/drawing/2014/main" id="{3000D31F-4A09-4C94-98DF-C073BA3DB5ED}"/>
              </a:ext>
            </a:extLst>
          </p:cNvPr>
          <p:cNvGraphicFramePr>
            <a:graphicFrameLocks noGrp="1"/>
          </p:cNvGraphicFramePr>
          <p:nvPr>
            <p:extLst>
              <p:ext uri="{D42A27DB-BD31-4B8C-83A1-F6EECF244321}">
                <p14:modId xmlns:p14="http://schemas.microsoft.com/office/powerpoint/2010/main" val="1393490272"/>
              </p:ext>
            </p:extLst>
          </p:nvPr>
        </p:nvGraphicFramePr>
        <p:xfrm>
          <a:off x="507997" y="2723880"/>
          <a:ext cx="6446832" cy="2057400"/>
        </p:xfrm>
        <a:graphic>
          <a:graphicData uri="http://schemas.openxmlformats.org/drawingml/2006/table">
            <a:tbl>
              <a:tblPr firstRow="1" bandRow="1">
                <a:tableStyleId>{71257695-1263-4CBA-ADED-09DBC42BA675}</a:tableStyleId>
              </a:tblPr>
              <a:tblGrid>
                <a:gridCol w="1310170">
                  <a:extLst>
                    <a:ext uri="{9D8B030D-6E8A-4147-A177-3AD203B41FA5}">
                      <a16:colId xmlns:a16="http://schemas.microsoft.com/office/drawing/2014/main" val="1006916297"/>
                    </a:ext>
                  </a:extLst>
                </a:gridCol>
                <a:gridCol w="2254103">
                  <a:extLst>
                    <a:ext uri="{9D8B030D-6E8A-4147-A177-3AD203B41FA5}">
                      <a16:colId xmlns:a16="http://schemas.microsoft.com/office/drawing/2014/main" val="4010121831"/>
                    </a:ext>
                  </a:extLst>
                </a:gridCol>
                <a:gridCol w="1626781">
                  <a:extLst>
                    <a:ext uri="{9D8B030D-6E8A-4147-A177-3AD203B41FA5}">
                      <a16:colId xmlns:a16="http://schemas.microsoft.com/office/drawing/2014/main" val="381431216"/>
                    </a:ext>
                  </a:extLst>
                </a:gridCol>
                <a:gridCol w="1255778">
                  <a:extLst>
                    <a:ext uri="{9D8B030D-6E8A-4147-A177-3AD203B41FA5}">
                      <a16:colId xmlns:a16="http://schemas.microsoft.com/office/drawing/2014/main" val="3796393206"/>
                    </a:ext>
                  </a:extLst>
                </a:gridCol>
              </a:tblGrid>
              <a:tr h="312542">
                <a:tc>
                  <a:txBody>
                    <a:bodyPr/>
                    <a:lstStyle/>
                    <a:p>
                      <a:r>
                        <a:rPr lang="es-MX" dirty="0"/>
                        <a:t>Contenido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dirty="0"/>
                        <a:t>Actividades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dirty="0"/>
                        <a:t>Recursos y materiales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dirty="0"/>
                        <a:t>Evaluación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9185730"/>
                  </a:ext>
                </a:extLst>
              </a:tr>
              <a:tr h="370840">
                <a:tc>
                  <a:txBody>
                    <a:bodyPr/>
                    <a:lstStyle/>
                    <a:p>
                      <a:r>
                        <a:rPr lang="es-MX" sz="1000" dirty="0"/>
                        <a:t>Características</a:t>
                      </a:r>
                      <a:r>
                        <a:rPr lang="es-MX" sz="1050" dirty="0"/>
                        <a:t> del virus.</a:t>
                      </a:r>
                    </a:p>
                    <a:p>
                      <a:r>
                        <a:rPr lang="es-MX" sz="1050" dirty="0"/>
                        <a:t>Modos de contagio</a:t>
                      </a:r>
                    </a:p>
                    <a:p>
                      <a:r>
                        <a:rPr lang="es-MX" sz="1050" dirty="0"/>
                        <a:t>Medidas de prevención.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800" dirty="0"/>
                        <a:t>A manera de la lotería tradicional, se elaboraran cartas partiendo del juego popular, agregando a cada tabla de 12 recuadros, por lo menos tres imágenes que hagan referencia al uso del gel, lavado de manos, sana distancia, estornudar cubriéndose con el antebrazo, etc.</a:t>
                      </a:r>
                    </a:p>
                    <a:p>
                      <a:r>
                        <a:rPr lang="es-MX" sz="800" dirty="0"/>
                        <a:t>Ganará quien primero haya encontrado, por la mención de las cartas, tres imágenes de salud.</a:t>
                      </a:r>
                      <a:endParaRPr lang="es-MX"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dirty="0"/>
                        <a:t>Una lotería, frijoles para marcar las cartas.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200" dirty="0"/>
                        <a:t>Al finalizar la actividad se pedirá a los participantes que reflexiones sobre el juego y las medidas de seguridad.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56791"/>
                  </a:ext>
                </a:extLst>
              </a:tr>
            </a:tbl>
          </a:graphicData>
        </a:graphic>
      </p:graphicFrame>
    </p:spTree>
    <p:extLst>
      <p:ext uri="{BB962C8B-B14F-4D97-AF65-F5344CB8AC3E}">
        <p14:creationId xmlns:p14="http://schemas.microsoft.com/office/powerpoint/2010/main" val="40378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ctrTitle"/>
          </p:nvPr>
        </p:nvSpPr>
        <p:spPr>
          <a:xfrm>
            <a:off x="598100" y="541178"/>
            <a:ext cx="8222100" cy="4329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s" sz="3000" dirty="0"/>
              <a:t>Referencias:</a:t>
            </a:r>
            <a:endParaRPr sz="3000" dirty="0"/>
          </a:p>
        </p:txBody>
      </p:sp>
      <p:sp>
        <p:nvSpPr>
          <p:cNvPr id="136" name="Google Shape;136;p19"/>
          <p:cNvSpPr txBox="1">
            <a:spLocks noGrp="1"/>
          </p:cNvSpPr>
          <p:nvPr>
            <p:ph type="subTitle" idx="1"/>
          </p:nvPr>
        </p:nvSpPr>
        <p:spPr>
          <a:xfrm>
            <a:off x="598100" y="1226232"/>
            <a:ext cx="8222100" cy="3376089"/>
          </a:xfrm>
          <a:prstGeom prst="rect">
            <a:avLst/>
          </a:prstGeom>
        </p:spPr>
        <p:txBody>
          <a:bodyPr spcFirstLastPara="1" wrap="square" lIns="91425" tIns="91425" rIns="91425" bIns="91425" anchor="t" anchorCtr="0">
            <a:normAutofit fontScale="70000" lnSpcReduction="20000"/>
          </a:bodyPr>
          <a:lstStyle/>
          <a:p>
            <a:pPr algn="l">
              <a:spcBef>
                <a:spcPts val="0"/>
              </a:spcBef>
            </a:pPr>
            <a:r>
              <a:rPr lang="es-MX" b="0" i="0" dirty="0">
                <a:solidFill>
                  <a:schemeClr val="tx1"/>
                </a:solidFill>
                <a:effectLst/>
                <a:latin typeface="Arial" panose="020B0604020202020204" pitchFamily="34" charset="0"/>
              </a:rPr>
              <a:t>Expansión. </a:t>
            </a:r>
            <a:r>
              <a:rPr lang="es-MX" b="0" i="0" dirty="0">
                <a:solidFill>
                  <a:schemeClr val="tx1"/>
                </a:solidFill>
                <a:effectLst/>
                <a:latin typeface="Arial" panose="020B0604020202020204" pitchFamily="34" charset="0"/>
                <a:hlinkClick r:id="rId3"/>
              </a:rPr>
              <a:t>https://politica.expansion.mx/mexico/2021/10/15/semaforo-covid-20-estados-quedan-en-verde-11-en-amarillo-y-1-en-naranja</a:t>
            </a:r>
            <a:endParaRPr lang="es-MX" b="0" i="0" dirty="0">
              <a:solidFill>
                <a:schemeClr val="tx1"/>
              </a:solidFill>
              <a:effectLst/>
              <a:latin typeface="Arial" panose="020B0604020202020204" pitchFamily="34" charset="0"/>
            </a:endParaRPr>
          </a:p>
          <a:p>
            <a:pPr algn="l">
              <a:spcBef>
                <a:spcPts val="0"/>
              </a:spcBef>
            </a:pPr>
            <a:endParaRPr lang="es-MX" b="0" i="0" dirty="0">
              <a:solidFill>
                <a:schemeClr val="tx1"/>
              </a:solidFill>
              <a:effectLst/>
              <a:latin typeface="Arial" panose="020B0604020202020204" pitchFamily="34" charset="0"/>
            </a:endParaRPr>
          </a:p>
          <a:p>
            <a:pPr marL="0" lvl="0" indent="0" algn="l" rtl="0">
              <a:spcBef>
                <a:spcPts val="0"/>
              </a:spcBef>
              <a:spcAft>
                <a:spcPts val="0"/>
              </a:spcAft>
              <a:buNone/>
            </a:pPr>
            <a:r>
              <a:rPr lang="es-MX" b="0" i="0" dirty="0">
                <a:solidFill>
                  <a:schemeClr val="tx1"/>
                </a:solidFill>
                <a:effectLst/>
                <a:latin typeface="Arial" panose="020B0604020202020204" pitchFamily="34" charset="0"/>
              </a:rPr>
              <a:t>Chamorro, E. M., Tascón, A. D., Sanz, L. I., Vélez, S. O., &amp; </a:t>
            </a:r>
            <a:r>
              <a:rPr lang="es-MX" b="0" i="0" dirty="0" err="1">
                <a:solidFill>
                  <a:schemeClr val="tx1"/>
                </a:solidFill>
                <a:effectLst/>
                <a:latin typeface="Arial" panose="020B0604020202020204" pitchFamily="34" charset="0"/>
              </a:rPr>
              <a:t>Nacenta</a:t>
            </a:r>
            <a:r>
              <a:rPr lang="es-MX" b="0" i="0" dirty="0">
                <a:solidFill>
                  <a:schemeClr val="tx1"/>
                </a:solidFill>
                <a:effectLst/>
                <a:latin typeface="Arial" panose="020B0604020202020204" pitchFamily="34" charset="0"/>
              </a:rPr>
              <a:t>, S. B. (2021). Diagnóstico radiológico del paciente con COVID-19. Radiología, 63(1), 56-73. </a:t>
            </a:r>
            <a:r>
              <a:rPr lang="es-MX" b="0" i="0" dirty="0">
                <a:solidFill>
                  <a:schemeClr val="tx1"/>
                </a:solidFill>
                <a:effectLst/>
                <a:latin typeface="Arial" panose="020B0604020202020204" pitchFamily="34" charset="0"/>
                <a:hlinkClick r:id="rId4"/>
              </a:rPr>
              <a:t>https://www.sciencedirect.com/science/article/abs/pii/S003383382030165X</a:t>
            </a:r>
            <a:endParaRPr lang="es-MX" b="0" i="0" dirty="0">
              <a:solidFill>
                <a:schemeClr val="tx1"/>
              </a:solidFill>
              <a:effectLst/>
              <a:latin typeface="Arial" panose="020B0604020202020204" pitchFamily="34" charset="0"/>
            </a:endParaRPr>
          </a:p>
          <a:p>
            <a:pPr marL="0" lvl="0" indent="0" algn="l" rtl="0">
              <a:spcBef>
                <a:spcPts val="0"/>
              </a:spcBef>
              <a:spcAft>
                <a:spcPts val="0"/>
              </a:spcAft>
              <a:buNone/>
            </a:pPr>
            <a:endParaRPr lang="es-MX" b="0" i="0" dirty="0">
              <a:solidFill>
                <a:schemeClr val="tx1"/>
              </a:solidFill>
              <a:effectLst/>
              <a:latin typeface="Arial" panose="020B0604020202020204" pitchFamily="34" charset="0"/>
            </a:endParaRPr>
          </a:p>
          <a:p>
            <a:pPr marL="0" lvl="0" indent="0" algn="l" rtl="0">
              <a:spcBef>
                <a:spcPts val="0"/>
              </a:spcBef>
              <a:spcAft>
                <a:spcPts val="0"/>
              </a:spcAft>
              <a:buNone/>
            </a:pPr>
            <a:r>
              <a:rPr lang="es-MX" b="0" i="0" dirty="0">
                <a:solidFill>
                  <a:schemeClr val="tx1"/>
                </a:solidFill>
                <a:effectLst/>
                <a:latin typeface="Arial" panose="020B0604020202020204" pitchFamily="34" charset="0"/>
              </a:rPr>
              <a:t>Martínez-Anaya, C., Ramos-Cervantes, P., &amp; </a:t>
            </a:r>
            <a:r>
              <a:rPr lang="es-MX" b="0" i="0" dirty="0" err="1">
                <a:solidFill>
                  <a:schemeClr val="tx1"/>
                </a:solidFill>
                <a:effectLst/>
                <a:latin typeface="Arial" panose="020B0604020202020204" pitchFamily="34" charset="0"/>
              </a:rPr>
              <a:t>Vidaltamayo</a:t>
            </a:r>
            <a:r>
              <a:rPr lang="es-MX" b="0" i="0" dirty="0">
                <a:solidFill>
                  <a:schemeClr val="tx1"/>
                </a:solidFill>
                <a:effectLst/>
                <a:latin typeface="Arial" panose="020B0604020202020204" pitchFamily="34" charset="0"/>
              </a:rPr>
              <a:t>, R. (2020). Coronavirus, diagnóstico y estrategias epidemiológicas contra COVID-19 en México. Educación química, 31(2), 12-19. </a:t>
            </a:r>
            <a:r>
              <a:rPr lang="es-MX" b="0" i="0" dirty="0">
                <a:solidFill>
                  <a:schemeClr val="tx1"/>
                </a:solidFill>
                <a:effectLst/>
                <a:latin typeface="Arial" panose="020B0604020202020204" pitchFamily="34" charset="0"/>
                <a:hlinkClick r:id="rId5"/>
              </a:rPr>
              <a:t>http://www.scielo.org.mx/scielo.php?pid=S0187-893X2020000200012&amp;script=sci_arttext</a:t>
            </a:r>
            <a:endParaRPr lang="es-MX" b="0" i="0" dirty="0">
              <a:solidFill>
                <a:schemeClr val="tx1"/>
              </a:solidFill>
              <a:effectLst/>
              <a:latin typeface="Arial" panose="020B0604020202020204" pitchFamily="34" charset="0"/>
            </a:endParaRPr>
          </a:p>
          <a:p>
            <a:pPr marL="0" lvl="0" indent="0" algn="l" rtl="0">
              <a:spcBef>
                <a:spcPts val="0"/>
              </a:spcBef>
              <a:spcAft>
                <a:spcPts val="0"/>
              </a:spcAft>
              <a:buNone/>
            </a:pPr>
            <a:endParaRPr lang="es-MX" dirty="0">
              <a:solidFill>
                <a:schemeClr val="tx1"/>
              </a:solidFill>
              <a:latin typeface="Arial" panose="020B0604020202020204" pitchFamily="34" charset="0"/>
            </a:endParaRPr>
          </a:p>
          <a:p>
            <a:pPr marL="0" lvl="0" indent="0" algn="l" rtl="0">
              <a:spcBef>
                <a:spcPts val="0"/>
              </a:spcBef>
              <a:spcAft>
                <a:spcPts val="0"/>
              </a:spcAft>
              <a:buNone/>
            </a:pPr>
            <a:r>
              <a:rPr lang="es-MX" b="0" i="0" dirty="0">
                <a:solidFill>
                  <a:schemeClr val="tx1"/>
                </a:solidFill>
                <a:effectLst/>
                <a:latin typeface="Arial" panose="020B0604020202020204" pitchFamily="34" charset="0"/>
              </a:rPr>
              <a:t>Pérez AMR, Gómez TJJ, </a:t>
            </a:r>
            <a:r>
              <a:rPr lang="es-MX" b="0" i="0" dirty="0" err="1">
                <a:solidFill>
                  <a:schemeClr val="tx1"/>
                </a:solidFill>
                <a:effectLst/>
                <a:latin typeface="Arial" panose="020B0604020202020204" pitchFamily="34" charset="0"/>
              </a:rPr>
              <a:t>Dieguez</a:t>
            </a:r>
            <a:r>
              <a:rPr lang="es-MX" b="0" i="0" dirty="0">
                <a:solidFill>
                  <a:schemeClr val="tx1"/>
                </a:solidFill>
                <a:effectLst/>
                <a:latin typeface="Arial" panose="020B0604020202020204" pitchFamily="34" charset="0"/>
              </a:rPr>
              <a:t> GRA. Características clínico-epidemiológicas de la COVID-19. Revista Habanera de Ciencias Médicas. 2020;19(2):1-15. </a:t>
            </a:r>
            <a:r>
              <a:rPr lang="es-MX" b="0" i="0" dirty="0">
                <a:solidFill>
                  <a:schemeClr val="tx1"/>
                </a:solidFill>
                <a:effectLst/>
                <a:latin typeface="Arial" panose="020B0604020202020204" pitchFamily="34" charset="0"/>
                <a:hlinkClick r:id="rId6"/>
              </a:rPr>
              <a:t>https://www.medigraphic.com/pdfs/revhabciemed/hcm-2020/hcm202e.pdf</a:t>
            </a:r>
            <a:endParaRPr lang="es-MX" b="0" i="0" dirty="0">
              <a:solidFill>
                <a:schemeClr val="tx1"/>
              </a:solidFill>
              <a:effectLst/>
              <a:latin typeface="Arial" panose="020B0604020202020204" pitchFamily="34" charset="0"/>
            </a:endParaRPr>
          </a:p>
          <a:p>
            <a:pPr marL="0" lvl="0" indent="0" algn="l" rtl="0">
              <a:spcBef>
                <a:spcPts val="0"/>
              </a:spcBef>
              <a:spcAft>
                <a:spcPts val="0"/>
              </a:spcAft>
              <a:buNone/>
            </a:pPr>
            <a:endParaRPr lang="es-MX" b="0" i="0" dirty="0">
              <a:solidFill>
                <a:schemeClr val="tx1"/>
              </a:solidFill>
              <a:effectLst/>
              <a:latin typeface="Arial" panose="020B0604020202020204" pitchFamily="34" charset="0"/>
            </a:endParaRPr>
          </a:p>
          <a:p>
            <a:pPr marL="0" lvl="0" indent="0" algn="l" rtl="0">
              <a:spcBef>
                <a:spcPts val="0"/>
              </a:spcBef>
              <a:spcAft>
                <a:spcPts val="0"/>
              </a:spcAft>
              <a:buNone/>
            </a:pPr>
            <a:r>
              <a:rPr lang="es-MX" b="0" i="0" dirty="0">
                <a:solidFill>
                  <a:schemeClr val="tx1"/>
                </a:solidFill>
                <a:effectLst/>
                <a:latin typeface="Arial" panose="020B0604020202020204" pitchFamily="34" charset="0"/>
              </a:rPr>
              <a:t>Prieto, R. G. (2020). Más allá de las pandemias. </a:t>
            </a:r>
            <a:r>
              <a:rPr lang="es-MX" b="0" i="1" dirty="0">
                <a:solidFill>
                  <a:schemeClr val="tx1"/>
                </a:solidFill>
                <a:effectLst/>
                <a:latin typeface="Arial" panose="020B0604020202020204" pitchFamily="34" charset="0"/>
              </a:rPr>
              <a:t>Revista Colombiana de Cirugía</a:t>
            </a:r>
            <a:r>
              <a:rPr lang="es-MX" b="0" i="0" dirty="0">
                <a:solidFill>
                  <a:schemeClr val="tx1"/>
                </a:solidFill>
                <a:effectLst/>
                <a:latin typeface="Arial" panose="020B0604020202020204" pitchFamily="34" charset="0"/>
              </a:rPr>
              <a:t>, </a:t>
            </a:r>
            <a:r>
              <a:rPr lang="es-MX" b="0" i="1" dirty="0">
                <a:solidFill>
                  <a:schemeClr val="tx1"/>
                </a:solidFill>
                <a:effectLst/>
                <a:latin typeface="Arial" panose="020B0604020202020204" pitchFamily="34" charset="0"/>
              </a:rPr>
              <a:t>35</a:t>
            </a:r>
            <a:r>
              <a:rPr lang="es-MX" b="0" i="0" dirty="0">
                <a:solidFill>
                  <a:schemeClr val="tx1"/>
                </a:solidFill>
                <a:effectLst/>
                <a:latin typeface="Arial" panose="020B0604020202020204" pitchFamily="34" charset="0"/>
              </a:rPr>
              <a:t>(2), 141-142. http://www.scielo.org.co/scielo.php?script=sci_arttext&amp;pid=S2011-75822020000200141</a:t>
            </a:r>
          </a:p>
          <a:p>
            <a:pPr marL="0" lvl="0" indent="0" algn="l" rtl="0">
              <a:spcBef>
                <a:spcPts val="0"/>
              </a:spcBef>
              <a:spcAft>
                <a:spcPts val="0"/>
              </a:spcAft>
              <a:buNone/>
            </a:pPr>
            <a:endParaRPr lang="es-MX" dirty="0">
              <a:solidFill>
                <a:schemeClr val="tx1"/>
              </a:solidFill>
              <a:latin typeface="Arial" panose="020B0604020202020204" pitchFamily="34" charset="0"/>
              <a:ea typeface="Arial"/>
              <a:cs typeface="Arial"/>
              <a:sym typeface="Arial"/>
            </a:endParaRPr>
          </a:p>
          <a:p>
            <a:pPr marL="0" lvl="0" indent="0" algn="l" rtl="0">
              <a:spcBef>
                <a:spcPts val="0"/>
              </a:spcBef>
              <a:spcAft>
                <a:spcPts val="0"/>
              </a:spcAft>
              <a:buNone/>
            </a:pPr>
            <a:r>
              <a:rPr lang="es-MX" dirty="0">
                <a:solidFill>
                  <a:schemeClr val="tx1"/>
                </a:solidFill>
                <a:latin typeface="Arial"/>
                <a:ea typeface="Arial"/>
                <a:cs typeface="Arial"/>
                <a:sym typeface="Arial"/>
              </a:rPr>
              <a:t>Redacción. Aristegui Noticias (2021). Covid-19 en México: casi 286 mil muertes y 3.99 millones de casos estimados. https://aristeguinoticias.com/2210/mexico/covid-19-en-mexico-casi-286-mil-muertes-y-3-99-millones-de-casos-estimados-graficas/</a:t>
            </a:r>
          </a:p>
          <a:p>
            <a:pPr marL="0" lvl="0" indent="0" algn="l" rtl="0">
              <a:spcBef>
                <a:spcPts val="0"/>
              </a:spcBef>
              <a:spcAft>
                <a:spcPts val="0"/>
              </a:spcAft>
              <a:buNone/>
            </a:pPr>
            <a:endParaRPr lang="es-MX" dirty="0">
              <a:solidFill>
                <a:schemeClr val="tx1"/>
              </a:solidFill>
              <a:latin typeface="Arial"/>
              <a:ea typeface="Arial"/>
              <a:cs typeface="Arial"/>
              <a:sym typeface="Arial"/>
            </a:endParaRPr>
          </a:p>
          <a:p>
            <a:pPr marL="0" lvl="0" indent="0" algn="l" rtl="0">
              <a:spcBef>
                <a:spcPts val="0"/>
              </a:spcBef>
              <a:spcAft>
                <a:spcPts val="0"/>
              </a:spcAft>
              <a:buNone/>
            </a:pPr>
            <a:r>
              <a:rPr lang="es-MX" dirty="0">
                <a:solidFill>
                  <a:schemeClr val="tx1"/>
                </a:solidFill>
                <a:latin typeface="Arial"/>
                <a:ea typeface="Arial"/>
                <a:cs typeface="Arial"/>
                <a:sym typeface="Arial"/>
              </a:rPr>
              <a:t>Suárez, V., Quezada, M. S., Ruiz, S. O., &amp; De Jesús, E. R. (2020). Epidemiología de COVID-19 en México: del 27 de febrero al 30 de abril de 2020. Revista clínica española, 220(8), 463-471. </a:t>
            </a:r>
            <a:r>
              <a:rPr lang="es-MX" dirty="0">
                <a:solidFill>
                  <a:schemeClr val="tx1"/>
                </a:solidFill>
                <a:latin typeface="Arial"/>
                <a:ea typeface="Arial"/>
                <a:cs typeface="Arial"/>
                <a:sym typeface="Arial"/>
                <a:hlinkClick r:id="rId7"/>
              </a:rPr>
              <a:t>https://www.sciencedirect.com/science/article/abs/pii/S0014256520301442#abst0005</a:t>
            </a:r>
            <a:endParaRPr lang="es-MX" dirty="0">
              <a:solidFill>
                <a:schemeClr val="tx1"/>
              </a:solidFill>
              <a:latin typeface="Arial"/>
              <a:ea typeface="Arial"/>
              <a:cs typeface="Arial"/>
              <a:sym typeface="Arial"/>
            </a:endParaRPr>
          </a:p>
          <a:p>
            <a:pPr marL="0" lvl="0" indent="0" algn="l" rtl="0">
              <a:spcBef>
                <a:spcPts val="0"/>
              </a:spcBef>
              <a:spcAft>
                <a:spcPts val="0"/>
              </a:spcAft>
              <a:buNone/>
            </a:pPr>
            <a:endParaRPr lang="es-MX" b="0" i="0" dirty="0">
              <a:solidFill>
                <a:srgbClr val="222222"/>
              </a:solidFill>
              <a:effectLst/>
              <a:latin typeface="Arial" panose="020B0604020202020204" pitchFamily="34" charset="0"/>
            </a:endParaRPr>
          </a:p>
          <a:p>
            <a:pPr marL="0" lvl="0" indent="0" algn="l" rtl="0">
              <a:spcBef>
                <a:spcPts val="0"/>
              </a:spcBef>
              <a:spcAft>
                <a:spcPts val="0"/>
              </a:spcAft>
              <a:buNone/>
            </a:pPr>
            <a:r>
              <a:rPr lang="es-MX" b="0" i="0" dirty="0">
                <a:solidFill>
                  <a:srgbClr val="222222"/>
                </a:solidFill>
                <a:effectLst/>
                <a:latin typeface="Arial" panose="020B0604020202020204" pitchFamily="34" charset="0"/>
              </a:rPr>
              <a:t>Trilla, A. (2020). Un mundo, una salud: la epidemia por el nuevo coronavirus COVID-19. </a:t>
            </a:r>
            <a:r>
              <a:rPr lang="es-MX" b="0" i="1" dirty="0">
                <a:solidFill>
                  <a:srgbClr val="222222"/>
                </a:solidFill>
                <a:effectLst/>
                <a:latin typeface="Arial" panose="020B0604020202020204" pitchFamily="34" charset="0"/>
              </a:rPr>
              <a:t>Medicina clínica</a:t>
            </a:r>
            <a:r>
              <a:rPr lang="es-MX" b="0" i="0" dirty="0">
                <a:solidFill>
                  <a:srgbClr val="222222"/>
                </a:solidFill>
                <a:effectLst/>
                <a:latin typeface="Arial" panose="020B0604020202020204" pitchFamily="34" charset="0"/>
              </a:rPr>
              <a:t>, </a:t>
            </a:r>
            <a:r>
              <a:rPr lang="es-MX" b="0" i="1" dirty="0">
                <a:solidFill>
                  <a:srgbClr val="222222"/>
                </a:solidFill>
                <a:effectLst/>
                <a:latin typeface="Arial" panose="020B0604020202020204" pitchFamily="34" charset="0"/>
              </a:rPr>
              <a:t>154</a:t>
            </a:r>
            <a:r>
              <a:rPr lang="es-MX" b="0" i="0" dirty="0">
                <a:solidFill>
                  <a:srgbClr val="222222"/>
                </a:solidFill>
                <a:effectLst/>
                <a:latin typeface="Arial" panose="020B0604020202020204" pitchFamily="34" charset="0"/>
              </a:rPr>
              <a:t>(5), 175. </a:t>
            </a:r>
            <a:r>
              <a:rPr lang="es-MX" b="0" i="0" dirty="0">
                <a:solidFill>
                  <a:srgbClr val="222222"/>
                </a:solidFill>
                <a:effectLst/>
                <a:latin typeface="Arial" panose="020B0604020202020204" pitchFamily="34" charset="0"/>
                <a:hlinkClick r:id="rId8"/>
              </a:rPr>
              <a:t>https://www.ncbi.nlm.nih.gov/pmc/articles/PMC7094554/</a:t>
            </a:r>
            <a:endParaRPr lang="es-MX" b="0" i="0" dirty="0">
              <a:solidFill>
                <a:srgbClr val="222222"/>
              </a:solidFill>
              <a:effectLst/>
              <a:latin typeface="Arial" panose="020B0604020202020204" pitchFamily="34" charset="0"/>
            </a:endParaRPr>
          </a:p>
          <a:p>
            <a:pPr marL="0" lvl="0" indent="0" algn="l" rtl="0">
              <a:spcBef>
                <a:spcPts val="0"/>
              </a:spcBef>
              <a:spcAft>
                <a:spcPts val="0"/>
              </a:spcAft>
              <a:buNone/>
            </a:pPr>
            <a:endParaRPr lang="es-MX" b="0" i="0" dirty="0">
              <a:solidFill>
                <a:srgbClr val="222222"/>
              </a:solidFill>
              <a:effectLst/>
              <a:latin typeface="Arial" panose="020B0604020202020204" pitchFamily="34" charset="0"/>
            </a:endParaRPr>
          </a:p>
          <a:p>
            <a:pPr marL="0" lvl="0" indent="0" algn="l" rtl="0">
              <a:spcBef>
                <a:spcPts val="0"/>
              </a:spcBef>
              <a:spcAft>
                <a:spcPts val="0"/>
              </a:spcAft>
              <a:buNone/>
            </a:pPr>
            <a:r>
              <a:rPr lang="es-MX" dirty="0">
                <a:solidFill>
                  <a:srgbClr val="222222"/>
                </a:solidFill>
                <a:latin typeface="Arial" panose="020B0604020202020204" pitchFamily="34" charset="0"/>
              </a:rPr>
              <a:t>Yanes, Javier (2020) Tratamientos contra la COVID-19: estas son las principales vías abiertas  </a:t>
            </a:r>
            <a:r>
              <a:rPr lang="es-MX" dirty="0">
                <a:solidFill>
                  <a:srgbClr val="222222"/>
                </a:solidFill>
                <a:latin typeface="Arial" panose="020B0604020202020204" pitchFamily="34" charset="0"/>
                <a:hlinkClick r:id="rId9"/>
              </a:rPr>
              <a:t>https://www.bbvaopenmind.com/ciencia/investigacion/tratamientos-contra-la-covid-19-principales-vias-abiertas/</a:t>
            </a:r>
            <a:endParaRPr lang="es-MX" dirty="0">
              <a:solidFill>
                <a:srgbClr val="222222"/>
              </a:solidFill>
              <a:latin typeface="Arial" panose="020B0604020202020204" pitchFamily="34" charset="0"/>
            </a:endParaRPr>
          </a:p>
          <a:p>
            <a:pPr marL="0" lvl="0" indent="0" algn="l" rtl="0">
              <a:spcBef>
                <a:spcPts val="0"/>
              </a:spcBef>
              <a:spcAft>
                <a:spcPts val="0"/>
              </a:spcAft>
              <a:buNone/>
            </a:pPr>
            <a:endParaRPr lang="es-MX" b="0" i="0" dirty="0">
              <a:solidFill>
                <a:srgbClr val="222222"/>
              </a:solidFill>
              <a:effectLst/>
              <a:latin typeface="Arial" panose="020B0604020202020204" pitchFamily="34" charset="0"/>
            </a:endParaRPr>
          </a:p>
          <a:p>
            <a:pPr marL="0" lvl="0" indent="0" algn="l" rtl="0">
              <a:spcBef>
                <a:spcPts val="0"/>
              </a:spcBef>
              <a:spcAft>
                <a:spcPts val="0"/>
              </a:spcAft>
              <a:buNone/>
            </a:pPr>
            <a:r>
              <a:rPr lang="es-MX" b="0" i="0" dirty="0">
                <a:solidFill>
                  <a:srgbClr val="222222"/>
                </a:solidFill>
                <a:effectLst/>
                <a:latin typeface="Arial" panose="020B0604020202020204" pitchFamily="34" charset="0"/>
              </a:rPr>
              <a:t>Vivas, D., Roldán, V., Esteve-Pastor, M. A., Roldán, I., Tello-Montoliu, A., Ruiz-</a:t>
            </a:r>
            <a:r>
              <a:rPr lang="es-MX" b="0" i="0" dirty="0" err="1">
                <a:solidFill>
                  <a:srgbClr val="222222"/>
                </a:solidFill>
                <a:effectLst/>
                <a:latin typeface="Arial" panose="020B0604020202020204" pitchFamily="34" charset="0"/>
              </a:rPr>
              <a:t>Nodar</a:t>
            </a:r>
            <a:r>
              <a:rPr lang="es-MX" b="0" i="0" dirty="0">
                <a:solidFill>
                  <a:srgbClr val="222222"/>
                </a:solidFill>
                <a:effectLst/>
                <a:latin typeface="Arial" panose="020B0604020202020204" pitchFamily="34" charset="0"/>
              </a:rPr>
              <a:t>, J. M., ... &amp; Pérez-Villacastín, J. (2020). Recomendaciones sobre el tratamiento antitrombótico durante la pandemia COVID-19. Posicionamiento del Grupo de Trabajo de Trombosis Cardiovascular de la Sociedad Española de Cardiología. </a:t>
            </a:r>
            <a:r>
              <a:rPr lang="es-MX" b="0" i="1" dirty="0">
                <a:solidFill>
                  <a:srgbClr val="222222"/>
                </a:solidFill>
                <a:effectLst/>
                <a:latin typeface="Arial" panose="020B0604020202020204" pitchFamily="34" charset="0"/>
              </a:rPr>
              <a:t>Revista Española de Cardiología</a:t>
            </a:r>
            <a:r>
              <a:rPr lang="es-MX" b="0" i="0" dirty="0">
                <a:solidFill>
                  <a:srgbClr val="222222"/>
                </a:solidFill>
                <a:effectLst/>
                <a:latin typeface="Arial" panose="020B0604020202020204" pitchFamily="34" charset="0"/>
              </a:rPr>
              <a:t>, </a:t>
            </a:r>
            <a:r>
              <a:rPr lang="es-MX" b="0" i="1" dirty="0">
                <a:solidFill>
                  <a:srgbClr val="222222"/>
                </a:solidFill>
                <a:effectLst/>
                <a:latin typeface="Arial" panose="020B0604020202020204" pitchFamily="34" charset="0"/>
              </a:rPr>
              <a:t>73</a:t>
            </a:r>
            <a:r>
              <a:rPr lang="es-MX" b="0" i="0" dirty="0">
                <a:solidFill>
                  <a:srgbClr val="222222"/>
                </a:solidFill>
                <a:effectLst/>
                <a:latin typeface="Arial" panose="020B0604020202020204" pitchFamily="34" charset="0"/>
              </a:rPr>
              <a:t>(9), 749-757.</a:t>
            </a:r>
            <a:endParaRPr dirty="0">
              <a:solidFill>
                <a:schemeClr val="tx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ctrTitle"/>
          </p:nvPr>
        </p:nvSpPr>
        <p:spPr>
          <a:xfrm>
            <a:off x="518775" y="171500"/>
            <a:ext cx="8222100" cy="83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s" sz="3800" dirty="0"/>
              <a:t>Introducción</a:t>
            </a:r>
            <a:endParaRPr sz="3800" dirty="0"/>
          </a:p>
        </p:txBody>
      </p:sp>
      <p:sp>
        <p:nvSpPr>
          <p:cNvPr id="99" name="Google Shape;99;p14"/>
          <p:cNvSpPr txBox="1">
            <a:spLocks noGrp="1"/>
          </p:cNvSpPr>
          <p:nvPr>
            <p:ph type="subTitle" idx="4294967295"/>
          </p:nvPr>
        </p:nvSpPr>
        <p:spPr>
          <a:xfrm>
            <a:off x="677536" y="1010300"/>
            <a:ext cx="4206698" cy="3639759"/>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770"/>
              <a:buNone/>
            </a:pPr>
            <a:r>
              <a:rPr lang="es" sz="1200" dirty="0">
                <a:solidFill>
                  <a:schemeClr val="tx1"/>
                </a:solidFill>
              </a:rPr>
              <a:t>En diciembre de 2019 se identificó un nuevo padecimiento de naturaleza viral, que afectaba las vías respiratorias con alto índice de morbilidad y mortalidad, sobre todo en personas de la tercera edad.</a:t>
            </a:r>
          </a:p>
          <a:p>
            <a:pPr marL="0" lvl="0" indent="0" algn="l" rtl="0">
              <a:lnSpc>
                <a:spcPct val="80000"/>
              </a:lnSpc>
              <a:spcBef>
                <a:spcPts val="0"/>
              </a:spcBef>
              <a:spcAft>
                <a:spcPts val="0"/>
              </a:spcAft>
              <a:buSzPts val="770"/>
              <a:buNone/>
            </a:pPr>
            <a:r>
              <a:rPr lang="es" sz="1200" dirty="0">
                <a:solidFill>
                  <a:schemeClr val="tx1"/>
                </a:solidFill>
              </a:rPr>
              <a:t>Pronto se identificaron las características del virus, determinando que es de la familia de los coronavirus, al que se le denominó SarsCov-2 (Síndrome respitarorio agudo grave), que provoca la enfermedad Covid-19.</a:t>
            </a:r>
          </a:p>
          <a:p>
            <a:pPr marL="0" lvl="0" indent="0" algn="l" rtl="0">
              <a:lnSpc>
                <a:spcPct val="80000"/>
              </a:lnSpc>
              <a:spcBef>
                <a:spcPts val="0"/>
              </a:spcBef>
              <a:spcAft>
                <a:spcPts val="0"/>
              </a:spcAft>
              <a:buSzPts val="770"/>
              <a:buNone/>
            </a:pPr>
            <a:r>
              <a:rPr lang="es" sz="1200" dirty="0">
                <a:solidFill>
                  <a:schemeClr val="tx1"/>
                </a:solidFill>
              </a:rPr>
              <a:t>Las características del virus y su alto índice de contagio provocó que en muy corto plazo se declara como pandemia, que es una condición de salud que involucra a muchas naciones, llegando a ser de distribución mundial, aunque la Organización Mundial de la salud (OMS) prefiere llamarlo “</a:t>
            </a:r>
            <a:r>
              <a:rPr lang="es-MX" sz="1200" dirty="0">
                <a:solidFill>
                  <a:schemeClr val="tx1"/>
                </a:solidFill>
              </a:rPr>
              <a:t>Emergencia de salud pública de importancia internacional” (Prieto, 2020)</a:t>
            </a:r>
            <a:endParaRPr lang="es" sz="1200" dirty="0">
              <a:solidFill>
                <a:schemeClr val="tx1"/>
              </a:solidFill>
            </a:endParaRPr>
          </a:p>
          <a:p>
            <a:pPr marL="0" lvl="0" indent="0" algn="l" rtl="0">
              <a:lnSpc>
                <a:spcPct val="80000"/>
              </a:lnSpc>
              <a:spcBef>
                <a:spcPts val="0"/>
              </a:spcBef>
              <a:spcAft>
                <a:spcPts val="0"/>
              </a:spcAft>
              <a:buSzPts val="770"/>
              <a:buNone/>
            </a:pPr>
            <a:r>
              <a:rPr lang="es" sz="1200" dirty="0">
                <a:solidFill>
                  <a:schemeClr val="tx1"/>
                </a:solidFill>
              </a:rPr>
              <a:t>En febrero de 2020, se identificó el primer caso en México y desde entonces los niveles de contagio y mportalidad fueron escalando hasta estos días en que el gobierno de la república reconoce más de 600 mil fallecidos.</a:t>
            </a:r>
          </a:p>
          <a:p>
            <a:pPr marL="0" lvl="0" indent="0" algn="l" rtl="0">
              <a:lnSpc>
                <a:spcPct val="80000"/>
              </a:lnSpc>
              <a:spcBef>
                <a:spcPts val="0"/>
              </a:spcBef>
              <a:spcAft>
                <a:spcPts val="0"/>
              </a:spcAft>
              <a:buSzPts val="770"/>
              <a:buNone/>
            </a:pPr>
            <a:r>
              <a:rPr lang="es" sz="1200" dirty="0">
                <a:solidFill>
                  <a:schemeClr val="tx1"/>
                </a:solidFill>
              </a:rPr>
              <a:t>Gracias a los avances de la biotecnología, el proceso de elaboración de una vacuna se realizó en tiempo record y en la actualidad hay varios biológicos que se están aplicando, conjuntamente con medidas sanitarias y de prevención.</a:t>
            </a:r>
            <a:endParaRPr sz="1770" dirty="0"/>
          </a:p>
        </p:txBody>
      </p:sp>
      <p:pic>
        <p:nvPicPr>
          <p:cNvPr id="1026" name="Picture 2" descr="SARS-CoV-2: todo lo que necesitas saber sobre el nuevo coronavirus">
            <a:extLst>
              <a:ext uri="{FF2B5EF4-FFF2-40B4-BE49-F238E27FC236}">
                <a16:creationId xmlns:a16="http://schemas.microsoft.com/office/drawing/2014/main" id="{BD31E99E-A434-47D8-9A14-CCDBD8F995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861" y="1044242"/>
            <a:ext cx="3768013" cy="28260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1"/>
        <p:cNvGrpSpPr/>
        <p:nvPr/>
      </p:nvGrpSpPr>
      <p:grpSpPr>
        <a:xfrm>
          <a:off x="0" y="0"/>
          <a:ext cx="0" cy="0"/>
          <a:chOff x="0" y="0"/>
          <a:chExt cx="0" cy="0"/>
        </a:xfrm>
      </p:grpSpPr>
      <p:grpSp>
        <p:nvGrpSpPr>
          <p:cNvPr id="135" name="Group 134">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36" name="Straight Connector 135">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8"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Isosceles Triangle 139">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143">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050" name="Picture 2" descr="Presenta UMSNH propuesta de reforma a su sistema de jubilación - El Sol de  Morelia | Noticias Locales, Policiacas, sobre México, Michoacán y el Mundo">
            <a:extLst>
              <a:ext uri="{FF2B5EF4-FFF2-40B4-BE49-F238E27FC236}">
                <a16:creationId xmlns:a16="http://schemas.microsoft.com/office/drawing/2014/main" id="{434AD20F-3FB5-4D10-A03F-355FA1393C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14" r="16788"/>
          <a:stretch/>
        </p:blipFill>
        <p:spPr bwMode="auto">
          <a:xfrm>
            <a:off x="3202390" y="10"/>
            <a:ext cx="5941610" cy="5143490"/>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112" name="Google Shape;112;p16"/>
          <p:cNvSpPr txBox="1">
            <a:spLocks noGrp="1"/>
          </p:cNvSpPr>
          <p:nvPr>
            <p:ph type="ctrTitle"/>
          </p:nvPr>
        </p:nvSpPr>
        <p:spPr>
          <a:xfrm>
            <a:off x="507999" y="457200"/>
            <a:ext cx="2888343" cy="990600"/>
          </a:xfrm>
          <a:prstGeom prst="rect">
            <a:avLst/>
          </a:prstGeom>
        </p:spPr>
        <p:txBody>
          <a:bodyPr spcFirstLastPara="1" vert="horz" lIns="91440" tIns="45720" rIns="91440" bIns="45720" rtlCol="0" anchor="t" anchorCtr="0">
            <a:normAutofit/>
          </a:bodyPr>
          <a:lstStyle/>
          <a:p>
            <a:pPr marL="0" lvl="0" indent="0" algn="l" defTabSz="457200">
              <a:lnSpc>
                <a:spcPct val="90000"/>
              </a:lnSpc>
              <a:spcAft>
                <a:spcPts val="0"/>
              </a:spcAft>
            </a:pPr>
            <a:r>
              <a:rPr lang="en-US" sz="2000"/>
              <a:t>Programa de capacitación en Covid-19</a:t>
            </a:r>
          </a:p>
        </p:txBody>
      </p:sp>
      <p:sp>
        <p:nvSpPr>
          <p:cNvPr id="113" name="Google Shape;113;p16"/>
          <p:cNvSpPr txBox="1">
            <a:spLocks noGrp="1"/>
          </p:cNvSpPr>
          <p:nvPr>
            <p:ph type="subTitle" idx="1"/>
          </p:nvPr>
        </p:nvSpPr>
        <p:spPr>
          <a:xfrm>
            <a:off x="508000" y="1454160"/>
            <a:ext cx="3266558" cy="3232139"/>
          </a:xfrm>
          <a:prstGeom prst="rect">
            <a:avLst/>
          </a:prstGeom>
        </p:spPr>
        <p:txBody>
          <a:bodyPr spcFirstLastPara="1" vert="horz" lIns="91440" tIns="45720" rIns="91440" bIns="45720" rtlCol="0" anchorCtr="0">
            <a:normAutofit/>
          </a:bodyPr>
          <a:lstStyle/>
          <a:p>
            <a:pPr marL="0" lvl="0" indent="0" algn="l" defTabSz="457200">
              <a:lnSpc>
                <a:spcPct val="90000"/>
              </a:lnSpc>
              <a:spcBef>
                <a:spcPts val="1000"/>
              </a:spcBef>
              <a:buFont typeface="Wingdings 3" charset="2"/>
              <a:buChar char=""/>
            </a:pPr>
            <a:r>
              <a:rPr lang="en-US" sz="1000" dirty="0">
                <a:solidFill>
                  <a:schemeClr val="tx1">
                    <a:lumMod val="75000"/>
                    <a:lumOff val="25000"/>
                  </a:schemeClr>
                </a:solidFill>
              </a:rPr>
              <a:t>OBJETIVO: El </a:t>
            </a:r>
            <a:r>
              <a:rPr lang="en-US" sz="1000" dirty="0" err="1">
                <a:solidFill>
                  <a:schemeClr val="tx1">
                    <a:lumMod val="75000"/>
                    <a:lumOff val="25000"/>
                  </a:schemeClr>
                </a:solidFill>
              </a:rPr>
              <a:t>propósito</a:t>
            </a:r>
            <a:r>
              <a:rPr lang="en-US" sz="1000" dirty="0">
                <a:solidFill>
                  <a:schemeClr val="tx1">
                    <a:lumMod val="75000"/>
                    <a:lumOff val="25000"/>
                  </a:schemeClr>
                </a:solidFill>
              </a:rPr>
              <a:t> de </a:t>
            </a:r>
            <a:r>
              <a:rPr lang="en-US" sz="1000" dirty="0" err="1">
                <a:solidFill>
                  <a:schemeClr val="tx1">
                    <a:lumMod val="75000"/>
                    <a:lumOff val="25000"/>
                  </a:schemeClr>
                </a:solidFill>
              </a:rPr>
              <a:t>esta</a:t>
            </a:r>
            <a:r>
              <a:rPr lang="en-US" sz="1000" dirty="0">
                <a:solidFill>
                  <a:schemeClr val="tx1">
                    <a:lumMod val="75000"/>
                    <a:lumOff val="25000"/>
                  </a:schemeClr>
                </a:solidFill>
              </a:rPr>
              <a:t> </a:t>
            </a:r>
            <a:r>
              <a:rPr lang="en-US" sz="1000" dirty="0" err="1">
                <a:solidFill>
                  <a:schemeClr val="tx1">
                    <a:lumMod val="75000"/>
                    <a:lumOff val="25000"/>
                  </a:schemeClr>
                </a:solidFill>
              </a:rPr>
              <a:t>intervención</a:t>
            </a:r>
            <a:r>
              <a:rPr lang="en-US" sz="1000" dirty="0">
                <a:solidFill>
                  <a:schemeClr val="tx1">
                    <a:lumMod val="75000"/>
                    <a:lumOff val="25000"/>
                  </a:schemeClr>
                </a:solidFill>
              </a:rPr>
              <a:t> es </a:t>
            </a:r>
            <a:r>
              <a:rPr lang="en-US" sz="1000" dirty="0" err="1">
                <a:solidFill>
                  <a:schemeClr val="tx1">
                    <a:lumMod val="75000"/>
                    <a:lumOff val="25000"/>
                  </a:schemeClr>
                </a:solidFill>
              </a:rPr>
              <a:t>sensibilizar</a:t>
            </a:r>
            <a:r>
              <a:rPr lang="en-US" sz="1000" dirty="0">
                <a:solidFill>
                  <a:schemeClr val="tx1">
                    <a:lumMod val="75000"/>
                    <a:lumOff val="25000"/>
                  </a:schemeClr>
                </a:solidFill>
              </a:rPr>
              <a:t> a la población </a:t>
            </a:r>
            <a:r>
              <a:rPr lang="en-US" sz="1000" dirty="0" err="1">
                <a:solidFill>
                  <a:schemeClr val="tx1">
                    <a:lumMod val="75000"/>
                    <a:lumOff val="25000"/>
                  </a:schemeClr>
                </a:solidFill>
              </a:rPr>
              <a:t>estudiantil</a:t>
            </a:r>
            <a:r>
              <a:rPr lang="en-US" sz="1000" dirty="0">
                <a:solidFill>
                  <a:schemeClr val="tx1">
                    <a:lumMod val="75000"/>
                    <a:lumOff val="25000"/>
                  </a:schemeClr>
                </a:solidFill>
              </a:rPr>
              <a:t> </a:t>
            </a:r>
            <a:r>
              <a:rPr lang="en-US" sz="1000" dirty="0" err="1">
                <a:solidFill>
                  <a:schemeClr val="tx1">
                    <a:lumMod val="75000"/>
                    <a:lumOff val="25000"/>
                  </a:schemeClr>
                </a:solidFill>
              </a:rPr>
              <a:t>sobre</a:t>
            </a:r>
            <a:r>
              <a:rPr lang="en-US" sz="1000" dirty="0">
                <a:solidFill>
                  <a:schemeClr val="tx1">
                    <a:lumMod val="75000"/>
                    <a:lumOff val="25000"/>
                  </a:schemeClr>
                </a:solidFill>
              </a:rPr>
              <a:t> los </a:t>
            </a:r>
            <a:r>
              <a:rPr lang="en-US" sz="1000" dirty="0" err="1">
                <a:solidFill>
                  <a:schemeClr val="tx1">
                    <a:lumMod val="75000"/>
                    <a:lumOff val="25000"/>
                  </a:schemeClr>
                </a:solidFill>
              </a:rPr>
              <a:t>hábitos</a:t>
            </a:r>
            <a:r>
              <a:rPr lang="en-US" sz="1000" dirty="0">
                <a:solidFill>
                  <a:schemeClr val="tx1">
                    <a:lumMod val="75000"/>
                    <a:lumOff val="25000"/>
                  </a:schemeClr>
                </a:solidFill>
              </a:rPr>
              <a:t> </a:t>
            </a:r>
            <a:r>
              <a:rPr lang="en-US" sz="1000" dirty="0" err="1">
                <a:solidFill>
                  <a:schemeClr val="tx1">
                    <a:lumMod val="75000"/>
                    <a:lumOff val="25000"/>
                  </a:schemeClr>
                </a:solidFill>
              </a:rPr>
              <a:t>protocolarios</a:t>
            </a:r>
            <a:r>
              <a:rPr lang="en-US" sz="1000" dirty="0">
                <a:solidFill>
                  <a:schemeClr val="tx1">
                    <a:lumMod val="75000"/>
                    <a:lumOff val="25000"/>
                  </a:schemeClr>
                </a:solidFill>
              </a:rPr>
              <a:t> que se </a:t>
            </a:r>
            <a:r>
              <a:rPr lang="en-US" sz="1000" dirty="0" err="1">
                <a:solidFill>
                  <a:schemeClr val="tx1">
                    <a:lumMod val="75000"/>
                    <a:lumOff val="25000"/>
                  </a:schemeClr>
                </a:solidFill>
              </a:rPr>
              <a:t>deben</a:t>
            </a:r>
            <a:r>
              <a:rPr lang="en-US" sz="1000" dirty="0">
                <a:solidFill>
                  <a:schemeClr val="tx1">
                    <a:lumMod val="75000"/>
                    <a:lumOff val="25000"/>
                  </a:schemeClr>
                </a:solidFill>
              </a:rPr>
              <a:t> </a:t>
            </a:r>
            <a:r>
              <a:rPr lang="en-US" sz="1000" dirty="0" err="1">
                <a:solidFill>
                  <a:schemeClr val="tx1">
                    <a:lumMod val="75000"/>
                    <a:lumOff val="25000"/>
                  </a:schemeClr>
                </a:solidFill>
              </a:rPr>
              <a:t>tener</a:t>
            </a:r>
            <a:r>
              <a:rPr lang="en-US" sz="1000" dirty="0">
                <a:solidFill>
                  <a:schemeClr val="tx1">
                    <a:lumMod val="75000"/>
                    <a:lumOff val="25000"/>
                  </a:schemeClr>
                </a:solidFill>
              </a:rPr>
              <a:t> </a:t>
            </a:r>
            <a:r>
              <a:rPr lang="en-US" sz="1000" dirty="0" err="1">
                <a:solidFill>
                  <a:schemeClr val="tx1">
                    <a:lumMod val="75000"/>
                    <a:lumOff val="25000"/>
                  </a:schemeClr>
                </a:solidFill>
              </a:rPr>
              <a:t>en</a:t>
            </a:r>
            <a:r>
              <a:rPr lang="en-US" sz="1000" dirty="0">
                <a:solidFill>
                  <a:schemeClr val="tx1">
                    <a:lumMod val="75000"/>
                    <a:lumOff val="25000"/>
                  </a:schemeClr>
                </a:solidFill>
              </a:rPr>
              <a:t> </a:t>
            </a:r>
            <a:r>
              <a:rPr lang="en-US" sz="1000" dirty="0" err="1">
                <a:solidFill>
                  <a:schemeClr val="tx1">
                    <a:lumMod val="75000"/>
                    <a:lumOff val="25000"/>
                  </a:schemeClr>
                </a:solidFill>
              </a:rPr>
              <a:t>cuenta</a:t>
            </a:r>
            <a:r>
              <a:rPr lang="en-US" sz="1000" dirty="0">
                <a:solidFill>
                  <a:schemeClr val="tx1">
                    <a:lumMod val="75000"/>
                    <a:lumOff val="25000"/>
                  </a:schemeClr>
                </a:solidFill>
              </a:rPr>
              <a:t> al </a:t>
            </a:r>
            <a:r>
              <a:rPr lang="en-US" sz="1000" dirty="0" err="1">
                <a:solidFill>
                  <a:schemeClr val="tx1">
                    <a:lumMod val="75000"/>
                    <a:lumOff val="25000"/>
                  </a:schemeClr>
                </a:solidFill>
              </a:rPr>
              <a:t>asistir</a:t>
            </a:r>
            <a:r>
              <a:rPr lang="en-US" sz="1000" dirty="0">
                <a:solidFill>
                  <a:schemeClr val="tx1">
                    <a:lumMod val="75000"/>
                    <a:lumOff val="25000"/>
                  </a:schemeClr>
                </a:solidFill>
              </a:rPr>
              <a:t> a </a:t>
            </a:r>
            <a:r>
              <a:rPr lang="en-US" sz="1000" dirty="0" err="1">
                <a:solidFill>
                  <a:schemeClr val="tx1">
                    <a:lumMod val="75000"/>
                    <a:lumOff val="25000"/>
                  </a:schemeClr>
                </a:solidFill>
              </a:rPr>
              <a:t>lugares</a:t>
            </a:r>
            <a:r>
              <a:rPr lang="en-US" sz="1000" dirty="0">
                <a:solidFill>
                  <a:schemeClr val="tx1">
                    <a:lumMod val="75000"/>
                    <a:lumOff val="25000"/>
                  </a:schemeClr>
                </a:solidFill>
              </a:rPr>
              <a:t> </a:t>
            </a:r>
            <a:r>
              <a:rPr lang="en-US" sz="1000" dirty="0" err="1">
                <a:solidFill>
                  <a:schemeClr val="tx1">
                    <a:lumMod val="75000"/>
                    <a:lumOff val="25000"/>
                  </a:schemeClr>
                </a:solidFill>
              </a:rPr>
              <a:t>cerrados</a:t>
            </a:r>
            <a:r>
              <a:rPr lang="en-US" sz="1000" dirty="0">
                <a:solidFill>
                  <a:schemeClr val="tx1">
                    <a:lumMod val="75000"/>
                    <a:lumOff val="25000"/>
                  </a:schemeClr>
                </a:solidFill>
              </a:rPr>
              <a:t>;</a:t>
            </a:r>
          </a:p>
          <a:p>
            <a:pPr marL="0" lvl="0" indent="0" algn="l" defTabSz="457200">
              <a:lnSpc>
                <a:spcPct val="90000"/>
              </a:lnSpc>
              <a:spcBef>
                <a:spcPts val="1000"/>
              </a:spcBef>
              <a:buFont typeface="Wingdings 3" charset="2"/>
              <a:buChar char=""/>
            </a:pPr>
            <a:r>
              <a:rPr lang="en-US" sz="1000" dirty="0">
                <a:solidFill>
                  <a:schemeClr val="tx1">
                    <a:lumMod val="75000"/>
                    <a:lumOff val="25000"/>
                  </a:schemeClr>
                </a:solidFill>
              </a:rPr>
              <a:t>La población </a:t>
            </a:r>
            <a:r>
              <a:rPr lang="en-US" sz="1000" dirty="0" err="1">
                <a:solidFill>
                  <a:schemeClr val="tx1">
                    <a:lumMod val="75000"/>
                    <a:lumOff val="25000"/>
                  </a:schemeClr>
                </a:solidFill>
              </a:rPr>
              <a:t>objetivo</a:t>
            </a:r>
            <a:r>
              <a:rPr lang="en-US" sz="1000" dirty="0">
                <a:solidFill>
                  <a:schemeClr val="tx1">
                    <a:lumMod val="75000"/>
                    <a:lumOff val="25000"/>
                  </a:schemeClr>
                </a:solidFill>
              </a:rPr>
              <a:t> </a:t>
            </a:r>
            <a:r>
              <a:rPr lang="en-US" sz="1000" dirty="0" err="1">
                <a:solidFill>
                  <a:schemeClr val="tx1">
                    <a:lumMod val="75000"/>
                    <a:lumOff val="25000"/>
                  </a:schemeClr>
                </a:solidFill>
              </a:rPr>
              <a:t>serán</a:t>
            </a:r>
            <a:r>
              <a:rPr lang="en-US" sz="1000" dirty="0">
                <a:solidFill>
                  <a:schemeClr val="tx1">
                    <a:lumMod val="75000"/>
                    <a:lumOff val="25000"/>
                  </a:schemeClr>
                </a:solidFill>
              </a:rPr>
              <a:t> los </a:t>
            </a:r>
            <a:r>
              <a:rPr lang="en-US" sz="1000" dirty="0" err="1">
                <a:solidFill>
                  <a:schemeClr val="tx1">
                    <a:lumMod val="75000"/>
                    <a:lumOff val="25000"/>
                  </a:schemeClr>
                </a:solidFill>
              </a:rPr>
              <a:t>jóvenes</a:t>
            </a:r>
            <a:r>
              <a:rPr lang="en-US" sz="1000" dirty="0">
                <a:solidFill>
                  <a:schemeClr val="tx1">
                    <a:lumMod val="75000"/>
                    <a:lumOff val="25000"/>
                  </a:schemeClr>
                </a:solidFill>
              </a:rPr>
              <a:t> de entre 18 y 24 </a:t>
            </a:r>
            <a:r>
              <a:rPr lang="en-US" sz="1000" dirty="0" err="1">
                <a:solidFill>
                  <a:schemeClr val="tx1">
                    <a:lumMod val="75000"/>
                    <a:lumOff val="25000"/>
                  </a:schemeClr>
                </a:solidFill>
              </a:rPr>
              <a:t>años</a:t>
            </a:r>
            <a:r>
              <a:rPr lang="en-US" sz="1000" dirty="0">
                <a:solidFill>
                  <a:schemeClr val="tx1">
                    <a:lumMod val="75000"/>
                    <a:lumOff val="25000"/>
                  </a:schemeClr>
                </a:solidFill>
              </a:rPr>
              <a:t>, que </a:t>
            </a:r>
            <a:r>
              <a:rPr lang="en-US" sz="1000" dirty="0" err="1">
                <a:solidFill>
                  <a:schemeClr val="tx1">
                    <a:lumMod val="75000"/>
                    <a:lumOff val="25000"/>
                  </a:schemeClr>
                </a:solidFill>
              </a:rPr>
              <a:t>actualmente</a:t>
            </a:r>
            <a:r>
              <a:rPr lang="en-US" sz="1000" dirty="0">
                <a:solidFill>
                  <a:schemeClr val="tx1">
                    <a:lumMod val="75000"/>
                    <a:lumOff val="25000"/>
                  </a:schemeClr>
                </a:solidFill>
              </a:rPr>
              <a:t> se </a:t>
            </a:r>
            <a:r>
              <a:rPr lang="en-US" sz="1000" dirty="0" err="1">
                <a:solidFill>
                  <a:schemeClr val="tx1">
                    <a:lumMod val="75000"/>
                    <a:lumOff val="25000"/>
                  </a:schemeClr>
                </a:solidFill>
              </a:rPr>
              <a:t>encuentran</a:t>
            </a:r>
            <a:r>
              <a:rPr lang="en-US" sz="1000" dirty="0">
                <a:solidFill>
                  <a:schemeClr val="tx1">
                    <a:lumMod val="75000"/>
                    <a:lumOff val="25000"/>
                  </a:schemeClr>
                </a:solidFill>
              </a:rPr>
              <a:t> </a:t>
            </a:r>
            <a:r>
              <a:rPr lang="en-US" sz="1000" dirty="0" err="1">
                <a:solidFill>
                  <a:schemeClr val="tx1">
                    <a:lumMod val="75000"/>
                    <a:lumOff val="25000"/>
                  </a:schemeClr>
                </a:solidFill>
              </a:rPr>
              <a:t>cursando</a:t>
            </a:r>
            <a:r>
              <a:rPr lang="en-US" sz="1000" dirty="0">
                <a:solidFill>
                  <a:schemeClr val="tx1">
                    <a:lumMod val="75000"/>
                    <a:lumOff val="25000"/>
                  </a:schemeClr>
                </a:solidFill>
              </a:rPr>
              <a:t> </a:t>
            </a:r>
            <a:r>
              <a:rPr lang="en-US" sz="1000" dirty="0" err="1">
                <a:solidFill>
                  <a:schemeClr val="tx1">
                    <a:lumMod val="75000"/>
                    <a:lumOff val="25000"/>
                  </a:schemeClr>
                </a:solidFill>
              </a:rPr>
              <a:t>el</a:t>
            </a:r>
            <a:r>
              <a:rPr lang="en-US" sz="1000" dirty="0">
                <a:solidFill>
                  <a:schemeClr val="tx1">
                    <a:lumMod val="75000"/>
                    <a:lumOff val="25000"/>
                  </a:schemeClr>
                </a:solidFill>
              </a:rPr>
              <a:t> </a:t>
            </a:r>
            <a:r>
              <a:rPr lang="en-US" sz="1000" dirty="0" err="1">
                <a:solidFill>
                  <a:schemeClr val="tx1">
                    <a:lumMod val="75000"/>
                    <a:lumOff val="25000"/>
                  </a:schemeClr>
                </a:solidFill>
              </a:rPr>
              <a:t>livel</a:t>
            </a:r>
            <a:r>
              <a:rPr lang="en-US" sz="1000" dirty="0">
                <a:solidFill>
                  <a:schemeClr val="tx1">
                    <a:lumMod val="75000"/>
                    <a:lumOff val="25000"/>
                  </a:schemeClr>
                </a:solidFill>
              </a:rPr>
              <a:t> de </a:t>
            </a:r>
            <a:r>
              <a:rPr lang="en-US" sz="1000" dirty="0" err="1">
                <a:solidFill>
                  <a:schemeClr val="tx1">
                    <a:lumMod val="75000"/>
                    <a:lumOff val="25000"/>
                  </a:schemeClr>
                </a:solidFill>
              </a:rPr>
              <a:t>licenciatura</a:t>
            </a:r>
            <a:r>
              <a:rPr lang="en-US" sz="1000" dirty="0">
                <a:solidFill>
                  <a:schemeClr val="tx1">
                    <a:lumMod val="75000"/>
                    <a:lumOff val="25000"/>
                  </a:schemeClr>
                </a:solidFill>
              </a:rPr>
              <a:t>, </a:t>
            </a:r>
            <a:r>
              <a:rPr lang="en-US" sz="1000" dirty="0" err="1">
                <a:solidFill>
                  <a:schemeClr val="tx1">
                    <a:lumMod val="75000"/>
                    <a:lumOff val="25000"/>
                  </a:schemeClr>
                </a:solidFill>
              </a:rPr>
              <a:t>en</a:t>
            </a:r>
            <a:r>
              <a:rPr lang="en-US" sz="1000" dirty="0">
                <a:solidFill>
                  <a:schemeClr val="tx1">
                    <a:lumMod val="75000"/>
                    <a:lumOff val="25000"/>
                  </a:schemeClr>
                </a:solidFill>
              </a:rPr>
              <a:t> la Universidad </a:t>
            </a:r>
            <a:r>
              <a:rPr lang="en-US" sz="1000" dirty="0" err="1">
                <a:solidFill>
                  <a:schemeClr val="tx1">
                    <a:lumMod val="75000"/>
                    <a:lumOff val="25000"/>
                  </a:schemeClr>
                </a:solidFill>
              </a:rPr>
              <a:t>Michoacana</a:t>
            </a:r>
            <a:r>
              <a:rPr lang="en-US" sz="1000" dirty="0">
                <a:solidFill>
                  <a:schemeClr val="tx1">
                    <a:lumMod val="75000"/>
                    <a:lumOff val="25000"/>
                  </a:schemeClr>
                </a:solidFill>
              </a:rPr>
              <a:t> de San Nicolás de Hidalgo, Ciudad </a:t>
            </a:r>
            <a:r>
              <a:rPr lang="en-US" sz="1000" dirty="0" err="1">
                <a:solidFill>
                  <a:schemeClr val="tx1">
                    <a:lumMod val="75000"/>
                    <a:lumOff val="25000"/>
                  </a:schemeClr>
                </a:solidFill>
              </a:rPr>
              <a:t>Universitaria</a:t>
            </a:r>
            <a:r>
              <a:rPr lang="en-US" sz="1000" dirty="0">
                <a:solidFill>
                  <a:schemeClr val="tx1">
                    <a:lumMod val="75000"/>
                    <a:lumOff val="25000"/>
                  </a:schemeClr>
                </a:solidFill>
              </a:rPr>
              <a:t>.</a:t>
            </a:r>
          </a:p>
          <a:p>
            <a:pPr marL="0" lvl="0" indent="0" algn="l" defTabSz="457200">
              <a:lnSpc>
                <a:spcPct val="90000"/>
              </a:lnSpc>
              <a:spcBef>
                <a:spcPts val="1000"/>
              </a:spcBef>
              <a:buFont typeface="Wingdings 3" charset="2"/>
              <a:buChar char=""/>
            </a:pPr>
            <a:r>
              <a:rPr lang="en-US" sz="1000" dirty="0">
                <a:solidFill>
                  <a:schemeClr val="tx1">
                    <a:lumMod val="75000"/>
                    <a:lumOff val="25000"/>
                  </a:schemeClr>
                </a:solidFill>
              </a:rPr>
              <a:t>A </a:t>
            </a:r>
            <a:r>
              <a:rPr lang="en-US" sz="1000" dirty="0" err="1">
                <a:solidFill>
                  <a:schemeClr val="tx1">
                    <a:lumMod val="75000"/>
                    <a:lumOff val="25000"/>
                  </a:schemeClr>
                </a:solidFill>
              </a:rPr>
              <a:t>través</a:t>
            </a:r>
            <a:r>
              <a:rPr lang="en-US" sz="1000" dirty="0">
                <a:solidFill>
                  <a:schemeClr val="tx1">
                    <a:lumMod val="75000"/>
                    <a:lumOff val="25000"/>
                  </a:schemeClr>
                </a:solidFill>
              </a:rPr>
              <a:t> de </a:t>
            </a:r>
            <a:r>
              <a:rPr lang="en-US" sz="1000" dirty="0" err="1">
                <a:solidFill>
                  <a:schemeClr val="tx1">
                    <a:lumMod val="75000"/>
                    <a:lumOff val="25000"/>
                  </a:schemeClr>
                </a:solidFill>
              </a:rPr>
              <a:t>sesiones</a:t>
            </a:r>
            <a:r>
              <a:rPr lang="en-US" sz="1000" dirty="0">
                <a:solidFill>
                  <a:schemeClr val="tx1">
                    <a:lumMod val="75000"/>
                    <a:lumOff val="25000"/>
                  </a:schemeClr>
                </a:solidFill>
              </a:rPr>
              <a:t> de </a:t>
            </a:r>
            <a:r>
              <a:rPr lang="en-US" sz="1000" dirty="0" err="1">
                <a:solidFill>
                  <a:schemeClr val="tx1">
                    <a:lumMod val="75000"/>
                    <a:lumOff val="25000"/>
                  </a:schemeClr>
                </a:solidFill>
              </a:rPr>
              <a:t>orientación</a:t>
            </a:r>
            <a:r>
              <a:rPr lang="en-US" sz="1000" dirty="0">
                <a:solidFill>
                  <a:schemeClr val="tx1">
                    <a:lumMod val="75000"/>
                    <a:lumOff val="25000"/>
                  </a:schemeClr>
                </a:solidFill>
              </a:rPr>
              <a:t> </a:t>
            </a:r>
            <a:r>
              <a:rPr lang="en-US" sz="1000" dirty="0" err="1">
                <a:solidFill>
                  <a:schemeClr val="tx1">
                    <a:lumMod val="75000"/>
                    <a:lumOff val="25000"/>
                  </a:schemeClr>
                </a:solidFill>
              </a:rPr>
              <a:t>donde</a:t>
            </a:r>
            <a:r>
              <a:rPr lang="en-US" sz="1000" dirty="0">
                <a:solidFill>
                  <a:schemeClr val="tx1">
                    <a:lumMod val="75000"/>
                    <a:lumOff val="25000"/>
                  </a:schemeClr>
                </a:solidFill>
              </a:rPr>
              <a:t> se </a:t>
            </a:r>
            <a:r>
              <a:rPr lang="en-US" sz="1000" dirty="0" err="1">
                <a:solidFill>
                  <a:schemeClr val="tx1">
                    <a:lumMod val="75000"/>
                    <a:lumOff val="25000"/>
                  </a:schemeClr>
                </a:solidFill>
              </a:rPr>
              <a:t>prinde</a:t>
            </a:r>
            <a:r>
              <a:rPr lang="en-US" sz="1000" dirty="0">
                <a:solidFill>
                  <a:schemeClr val="tx1">
                    <a:lumMod val="75000"/>
                    <a:lumOff val="25000"/>
                  </a:schemeClr>
                </a:solidFill>
              </a:rPr>
              <a:t> </a:t>
            </a:r>
            <a:r>
              <a:rPr lang="en-US" sz="1000" dirty="0" err="1">
                <a:solidFill>
                  <a:schemeClr val="tx1">
                    <a:lumMod val="75000"/>
                    <a:lumOff val="25000"/>
                  </a:schemeClr>
                </a:solidFill>
              </a:rPr>
              <a:t>información</a:t>
            </a:r>
            <a:r>
              <a:rPr lang="en-US" sz="1000" dirty="0">
                <a:solidFill>
                  <a:schemeClr val="tx1">
                    <a:lumMod val="75000"/>
                    <a:lumOff val="25000"/>
                  </a:schemeClr>
                </a:solidFill>
              </a:rPr>
              <a:t> </a:t>
            </a:r>
            <a:r>
              <a:rPr lang="en-US" sz="1000" dirty="0" err="1">
                <a:solidFill>
                  <a:schemeClr val="tx1">
                    <a:lumMod val="75000"/>
                    <a:lumOff val="25000"/>
                  </a:schemeClr>
                </a:solidFill>
              </a:rPr>
              <a:t>sobre</a:t>
            </a:r>
            <a:r>
              <a:rPr lang="en-US" sz="1000" dirty="0">
                <a:solidFill>
                  <a:schemeClr val="tx1">
                    <a:lumMod val="75000"/>
                    <a:lumOff val="25000"/>
                  </a:schemeClr>
                </a:solidFill>
              </a:rPr>
              <a:t> los </a:t>
            </a:r>
            <a:r>
              <a:rPr lang="en-US" sz="1000" dirty="0" err="1">
                <a:solidFill>
                  <a:schemeClr val="tx1">
                    <a:lumMod val="75000"/>
                    <a:lumOff val="25000"/>
                  </a:schemeClr>
                </a:solidFill>
              </a:rPr>
              <a:t>protocolos</a:t>
            </a:r>
            <a:r>
              <a:rPr lang="en-US" sz="1000" dirty="0">
                <a:solidFill>
                  <a:schemeClr val="tx1">
                    <a:lumMod val="75000"/>
                    <a:lumOff val="25000"/>
                  </a:schemeClr>
                </a:solidFill>
              </a:rPr>
              <a:t> </a:t>
            </a:r>
            <a:r>
              <a:rPr lang="en-US" sz="1000" dirty="0" err="1">
                <a:solidFill>
                  <a:schemeClr val="tx1">
                    <a:lumMod val="75000"/>
                    <a:lumOff val="25000"/>
                  </a:schemeClr>
                </a:solidFill>
              </a:rPr>
              <a:t>sanitarios</a:t>
            </a:r>
            <a:r>
              <a:rPr lang="en-US" sz="1000" dirty="0">
                <a:solidFill>
                  <a:schemeClr val="tx1">
                    <a:lumMod val="75000"/>
                    <a:lumOff val="25000"/>
                  </a:schemeClr>
                </a:solidFill>
              </a:rPr>
              <a:t>, a </a:t>
            </a:r>
            <a:r>
              <a:rPr lang="en-US" sz="1000" dirty="0" err="1">
                <a:solidFill>
                  <a:schemeClr val="tx1">
                    <a:lumMod val="75000"/>
                    <a:lumOff val="25000"/>
                  </a:schemeClr>
                </a:solidFill>
              </a:rPr>
              <a:t>través</a:t>
            </a:r>
            <a:r>
              <a:rPr lang="en-US" sz="1000" dirty="0">
                <a:solidFill>
                  <a:schemeClr val="tx1">
                    <a:lumMod val="75000"/>
                    <a:lumOff val="25000"/>
                  </a:schemeClr>
                </a:solidFill>
              </a:rPr>
              <a:t> del </a:t>
            </a:r>
            <a:r>
              <a:rPr lang="en-US" sz="1000" dirty="0" err="1">
                <a:solidFill>
                  <a:schemeClr val="tx1">
                    <a:lumMod val="75000"/>
                    <a:lumOff val="25000"/>
                  </a:schemeClr>
                </a:solidFill>
              </a:rPr>
              <a:t>juego</a:t>
            </a:r>
            <a:r>
              <a:rPr lang="en-US" sz="1000" dirty="0">
                <a:solidFill>
                  <a:schemeClr val="tx1">
                    <a:lumMod val="75000"/>
                    <a:lumOff val="25000"/>
                  </a:schemeClr>
                </a:solidFill>
              </a:rPr>
              <a:t>.</a:t>
            </a:r>
          </a:p>
          <a:p>
            <a:pPr marL="0" lvl="0" indent="0" algn="l" defTabSz="457200">
              <a:lnSpc>
                <a:spcPct val="90000"/>
              </a:lnSpc>
              <a:spcBef>
                <a:spcPts val="1000"/>
              </a:spcBef>
              <a:buFont typeface="Wingdings 3" charset="2"/>
              <a:buChar char=""/>
            </a:pPr>
            <a:r>
              <a:rPr lang="en-US" sz="1000" dirty="0">
                <a:solidFill>
                  <a:schemeClr val="tx1">
                    <a:lumMod val="75000"/>
                    <a:lumOff val="25000"/>
                  </a:schemeClr>
                </a:solidFill>
              </a:rPr>
              <a:t>Al </a:t>
            </a:r>
            <a:r>
              <a:rPr lang="en-US" sz="1000" dirty="0" err="1">
                <a:solidFill>
                  <a:schemeClr val="tx1">
                    <a:lumMod val="75000"/>
                    <a:lumOff val="25000"/>
                  </a:schemeClr>
                </a:solidFill>
              </a:rPr>
              <a:t>terminar</a:t>
            </a:r>
            <a:r>
              <a:rPr lang="en-US" sz="1000" dirty="0">
                <a:solidFill>
                  <a:schemeClr val="tx1">
                    <a:lumMod val="75000"/>
                    <a:lumOff val="25000"/>
                  </a:schemeClr>
                </a:solidFill>
              </a:rPr>
              <a:t> </a:t>
            </a:r>
            <a:r>
              <a:rPr lang="en-US" sz="1000" dirty="0" err="1">
                <a:solidFill>
                  <a:schemeClr val="tx1">
                    <a:lumMod val="75000"/>
                    <a:lumOff val="25000"/>
                  </a:schemeClr>
                </a:solidFill>
              </a:rPr>
              <a:t>el</a:t>
            </a:r>
            <a:r>
              <a:rPr lang="en-US" sz="1000" dirty="0">
                <a:solidFill>
                  <a:schemeClr val="tx1">
                    <a:lumMod val="75000"/>
                    <a:lumOff val="25000"/>
                  </a:schemeClr>
                </a:solidFill>
              </a:rPr>
              <a:t> </a:t>
            </a:r>
            <a:r>
              <a:rPr lang="en-US" sz="1000" dirty="0" err="1">
                <a:solidFill>
                  <a:schemeClr val="tx1">
                    <a:lumMod val="75000"/>
                    <a:lumOff val="25000"/>
                  </a:schemeClr>
                </a:solidFill>
              </a:rPr>
              <a:t>programa</a:t>
            </a:r>
            <a:r>
              <a:rPr lang="en-US" sz="1000" dirty="0">
                <a:solidFill>
                  <a:schemeClr val="tx1">
                    <a:lumMod val="75000"/>
                    <a:lumOff val="25000"/>
                  </a:schemeClr>
                </a:solidFill>
              </a:rPr>
              <a:t> de </a:t>
            </a:r>
            <a:r>
              <a:rPr lang="en-US" sz="1000" dirty="0" err="1">
                <a:solidFill>
                  <a:schemeClr val="tx1">
                    <a:lumMod val="75000"/>
                    <a:lumOff val="25000"/>
                  </a:schemeClr>
                </a:solidFill>
              </a:rPr>
              <a:t>capacitación</a:t>
            </a:r>
            <a:r>
              <a:rPr lang="en-US" sz="1000" dirty="0">
                <a:solidFill>
                  <a:schemeClr val="tx1">
                    <a:lumMod val="75000"/>
                    <a:lumOff val="25000"/>
                  </a:schemeClr>
                </a:solidFill>
              </a:rPr>
              <a:t> </a:t>
            </a:r>
            <a:r>
              <a:rPr lang="en-US" sz="1000" dirty="0" err="1">
                <a:solidFill>
                  <a:schemeClr val="tx1">
                    <a:lumMod val="75000"/>
                    <a:lumOff val="25000"/>
                  </a:schemeClr>
                </a:solidFill>
              </a:rPr>
              <a:t>sobre</a:t>
            </a:r>
            <a:r>
              <a:rPr lang="en-US" sz="1000" dirty="0">
                <a:solidFill>
                  <a:schemeClr val="tx1">
                    <a:lumMod val="75000"/>
                    <a:lumOff val="25000"/>
                  </a:schemeClr>
                </a:solidFill>
              </a:rPr>
              <a:t> Covid-19 los </a:t>
            </a:r>
            <a:r>
              <a:rPr lang="en-US" sz="1000" dirty="0" err="1">
                <a:solidFill>
                  <a:schemeClr val="tx1">
                    <a:lumMod val="75000"/>
                    <a:lumOff val="25000"/>
                  </a:schemeClr>
                </a:solidFill>
              </a:rPr>
              <a:t>participantes</a:t>
            </a:r>
            <a:r>
              <a:rPr lang="en-US" sz="1000" dirty="0">
                <a:solidFill>
                  <a:schemeClr val="tx1">
                    <a:lumMod val="75000"/>
                    <a:lumOff val="25000"/>
                  </a:schemeClr>
                </a:solidFill>
              </a:rPr>
              <a:t> </a:t>
            </a:r>
            <a:r>
              <a:rPr lang="en-US" sz="1000" dirty="0" err="1">
                <a:solidFill>
                  <a:schemeClr val="tx1">
                    <a:lumMod val="75000"/>
                    <a:lumOff val="25000"/>
                  </a:schemeClr>
                </a:solidFill>
              </a:rPr>
              <a:t>podrán</a:t>
            </a:r>
            <a:r>
              <a:rPr lang="en-US" sz="1000" dirty="0">
                <a:solidFill>
                  <a:schemeClr val="tx1">
                    <a:lumMod val="75000"/>
                    <a:lumOff val="25000"/>
                  </a:schemeClr>
                </a:solidFill>
              </a:rPr>
              <a:t> </a:t>
            </a:r>
            <a:r>
              <a:rPr lang="en-US" sz="1000" dirty="0" err="1">
                <a:solidFill>
                  <a:schemeClr val="tx1">
                    <a:lumMod val="75000"/>
                    <a:lumOff val="25000"/>
                  </a:schemeClr>
                </a:solidFill>
              </a:rPr>
              <a:t>identificar</a:t>
            </a:r>
            <a:r>
              <a:rPr lang="en-US" sz="1000" dirty="0">
                <a:solidFill>
                  <a:schemeClr val="tx1">
                    <a:lumMod val="75000"/>
                    <a:lumOff val="25000"/>
                  </a:schemeClr>
                </a:solidFill>
              </a:rPr>
              <a:t> las </a:t>
            </a:r>
            <a:r>
              <a:rPr lang="en-US" sz="1000" dirty="0" err="1">
                <a:solidFill>
                  <a:schemeClr val="tx1">
                    <a:lumMod val="75000"/>
                    <a:lumOff val="25000"/>
                  </a:schemeClr>
                </a:solidFill>
              </a:rPr>
              <a:t>medidas</a:t>
            </a:r>
            <a:r>
              <a:rPr lang="en-US" sz="1000" dirty="0">
                <a:solidFill>
                  <a:schemeClr val="tx1">
                    <a:lumMod val="75000"/>
                    <a:lumOff val="25000"/>
                  </a:schemeClr>
                </a:solidFill>
              </a:rPr>
              <a:t> de </a:t>
            </a:r>
            <a:r>
              <a:rPr lang="en-US" sz="1000" dirty="0" err="1">
                <a:solidFill>
                  <a:schemeClr val="tx1">
                    <a:lumMod val="75000"/>
                    <a:lumOff val="25000"/>
                  </a:schemeClr>
                </a:solidFill>
              </a:rPr>
              <a:t>protección</a:t>
            </a:r>
            <a:r>
              <a:rPr lang="en-US" sz="1000" dirty="0">
                <a:solidFill>
                  <a:schemeClr val="tx1">
                    <a:lumMod val="75000"/>
                    <a:lumOff val="25000"/>
                  </a:schemeClr>
                </a:solidFill>
              </a:rPr>
              <a:t> contra </a:t>
            </a:r>
            <a:r>
              <a:rPr lang="en-US" sz="1000" dirty="0" err="1">
                <a:solidFill>
                  <a:schemeClr val="tx1">
                    <a:lumMod val="75000"/>
                    <a:lumOff val="25000"/>
                  </a:schemeClr>
                </a:solidFill>
              </a:rPr>
              <a:t>el</a:t>
            </a:r>
            <a:r>
              <a:rPr lang="en-US" sz="1000" dirty="0">
                <a:solidFill>
                  <a:schemeClr val="tx1">
                    <a:lumMod val="75000"/>
                    <a:lumOff val="25000"/>
                  </a:schemeClr>
                </a:solidFill>
              </a:rPr>
              <a:t> Sars CoV-2.</a:t>
            </a:r>
          </a:p>
        </p:txBody>
      </p:sp>
      <p:cxnSp>
        <p:nvCxnSpPr>
          <p:cNvPr id="147" name="Straight Connector 146">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51435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1"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5"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7"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9"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6350"/>
            <a:ext cx="967571"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1"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6350"/>
            <a:ext cx="937369"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3"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B799708-2AB6-4EEC-B082-706BFAF7D29A}"/>
              </a:ext>
            </a:extLst>
          </p:cNvPr>
          <p:cNvSpPr>
            <a:spLocks noGrp="1"/>
          </p:cNvSpPr>
          <p:nvPr>
            <p:ph type="title"/>
          </p:nvPr>
        </p:nvSpPr>
        <p:spPr>
          <a:xfrm>
            <a:off x="508002" y="457200"/>
            <a:ext cx="4425506" cy="510363"/>
          </a:xfrm>
        </p:spPr>
        <p:txBody>
          <a:bodyPr>
            <a:normAutofit fontScale="90000"/>
          </a:bodyPr>
          <a:lstStyle/>
          <a:p>
            <a:r>
              <a:rPr lang="es-MX" dirty="0"/>
              <a:t>Planteamiento del problema</a:t>
            </a:r>
          </a:p>
        </p:txBody>
      </p:sp>
      <p:sp>
        <p:nvSpPr>
          <p:cNvPr id="5" name="Marcador de contenido 4">
            <a:extLst>
              <a:ext uri="{FF2B5EF4-FFF2-40B4-BE49-F238E27FC236}">
                <a16:creationId xmlns:a16="http://schemas.microsoft.com/office/drawing/2014/main" id="{3E7407FE-E502-4DE0-A2D0-0147DE2E898A}"/>
              </a:ext>
            </a:extLst>
          </p:cNvPr>
          <p:cNvSpPr>
            <a:spLocks noGrp="1"/>
          </p:cNvSpPr>
          <p:nvPr>
            <p:ph idx="1"/>
          </p:nvPr>
        </p:nvSpPr>
        <p:spPr>
          <a:xfrm>
            <a:off x="508002" y="1233376"/>
            <a:ext cx="4797645" cy="3718737"/>
          </a:xfrm>
        </p:spPr>
        <p:txBody>
          <a:bodyPr>
            <a:normAutofit/>
          </a:bodyPr>
          <a:lstStyle/>
          <a:p>
            <a:pPr marL="0" indent="0">
              <a:buNone/>
            </a:pPr>
            <a:r>
              <a:rPr lang="es-MX" sz="1600" dirty="0"/>
              <a:t>Dadas las medidas de un posible retorno a las aulas de manera presencial, en el </a:t>
            </a:r>
          </a:p>
          <a:p>
            <a:pPr marL="0" indent="0">
              <a:buNone/>
            </a:pPr>
            <a:r>
              <a:rPr lang="es-MX" sz="1600" dirty="0"/>
              <a:t>corto o mediano plazo, se hace </a:t>
            </a:r>
          </a:p>
          <a:p>
            <a:pPr marL="0" indent="0">
              <a:buNone/>
            </a:pPr>
            <a:r>
              <a:rPr lang="es-MX" sz="1600" dirty="0"/>
              <a:t>necesario concientizar a los </a:t>
            </a:r>
          </a:p>
          <a:p>
            <a:pPr marL="0" indent="0">
              <a:buNone/>
            </a:pPr>
            <a:r>
              <a:rPr lang="es-MX" sz="1600" dirty="0"/>
              <a:t>estudiantes de los riesgos para</a:t>
            </a:r>
          </a:p>
          <a:p>
            <a:pPr marL="0" indent="0">
              <a:buNone/>
            </a:pPr>
            <a:r>
              <a:rPr lang="es-MX" sz="1600" dirty="0"/>
              <a:t>su salud que implica no seguir los </a:t>
            </a:r>
          </a:p>
          <a:p>
            <a:pPr marL="0" indent="0">
              <a:buNone/>
            </a:pPr>
            <a:r>
              <a:rPr lang="es-MX" sz="1600" dirty="0"/>
              <a:t>protocolos de sanidad entre los </a:t>
            </a:r>
          </a:p>
          <a:p>
            <a:pPr marL="0" indent="0">
              <a:buNone/>
            </a:pPr>
            <a:r>
              <a:rPr lang="es-MX" sz="1600" dirty="0"/>
              <a:t>estudiantes y maestros, tanto </a:t>
            </a:r>
          </a:p>
          <a:p>
            <a:pPr marL="0" indent="0">
              <a:buNone/>
            </a:pPr>
            <a:r>
              <a:rPr lang="es-MX" sz="1600" dirty="0"/>
              <a:t>en el traslado como al interior </a:t>
            </a:r>
          </a:p>
          <a:p>
            <a:pPr marL="0" indent="0">
              <a:buNone/>
            </a:pPr>
            <a:r>
              <a:rPr lang="es-MX" sz="1600" dirty="0"/>
              <a:t>de los espacios universitarios.</a:t>
            </a:r>
          </a:p>
        </p:txBody>
      </p:sp>
      <p:pic>
        <p:nvPicPr>
          <p:cNvPr id="3074" name="Picture 2" descr="Obtiene UMSNH reconocimiento de la ANUIES por innovación de la gestión">
            <a:extLst>
              <a:ext uri="{FF2B5EF4-FFF2-40B4-BE49-F238E27FC236}">
                <a16:creationId xmlns:a16="http://schemas.microsoft.com/office/drawing/2014/main" id="{4025B992-1B07-4824-9EF3-AB370E79E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625" y="1576719"/>
            <a:ext cx="5218073" cy="347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739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En CU, fluido avance en segundo día de vacunación anticovid">
            <a:extLst>
              <a:ext uri="{FF2B5EF4-FFF2-40B4-BE49-F238E27FC236}">
                <a16:creationId xmlns:a16="http://schemas.microsoft.com/office/drawing/2014/main" id="{41F4BCD3-7324-45D9-ADE7-1531197CEA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68" r="22354"/>
          <a:stretch/>
        </p:blipFill>
        <p:spPr bwMode="auto">
          <a:xfrm>
            <a:off x="3202390" y="10"/>
            <a:ext cx="5941610" cy="5143490"/>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BB799708-2AB6-4EEC-B082-706BFAF7D29A}"/>
              </a:ext>
            </a:extLst>
          </p:cNvPr>
          <p:cNvSpPr>
            <a:spLocks noGrp="1"/>
          </p:cNvSpPr>
          <p:nvPr>
            <p:ph type="title"/>
          </p:nvPr>
        </p:nvSpPr>
        <p:spPr>
          <a:xfrm>
            <a:off x="477961" y="131361"/>
            <a:ext cx="4556747" cy="990600"/>
          </a:xfrm>
        </p:spPr>
        <p:txBody>
          <a:bodyPr>
            <a:normAutofit/>
          </a:bodyPr>
          <a:lstStyle/>
          <a:p>
            <a:r>
              <a:rPr lang="es-MX" dirty="0"/>
              <a:t>Justificación de la capacitación</a:t>
            </a:r>
          </a:p>
        </p:txBody>
      </p:sp>
      <p:sp>
        <p:nvSpPr>
          <p:cNvPr id="5" name="Marcador de contenido 4">
            <a:extLst>
              <a:ext uri="{FF2B5EF4-FFF2-40B4-BE49-F238E27FC236}">
                <a16:creationId xmlns:a16="http://schemas.microsoft.com/office/drawing/2014/main" id="{3E7407FE-E502-4DE0-A2D0-0147DE2E898A}"/>
              </a:ext>
            </a:extLst>
          </p:cNvPr>
          <p:cNvSpPr>
            <a:spLocks noGrp="1"/>
          </p:cNvSpPr>
          <p:nvPr>
            <p:ph idx="1"/>
          </p:nvPr>
        </p:nvSpPr>
        <p:spPr>
          <a:xfrm>
            <a:off x="507999" y="1128321"/>
            <a:ext cx="3182651" cy="3402700"/>
          </a:xfrm>
        </p:spPr>
        <p:txBody>
          <a:bodyPr>
            <a:normAutofit/>
          </a:bodyPr>
          <a:lstStyle/>
          <a:p>
            <a:pPr>
              <a:lnSpc>
                <a:spcPct val="90000"/>
              </a:lnSpc>
            </a:pPr>
            <a:r>
              <a:rPr lang="es-MX" sz="1000" dirty="0"/>
              <a:t>De acuerdo con las medidas establecidas por la autoridad sanitaria federal, desde marzo-abril del 2020, se implementaron labores a distancia que incluían no solamente el trabajo en casa para empleados de empresas y organismos (la UMSNH entre ellos), así como la educación a distancia a través de recursos tecnológicos.</a:t>
            </a:r>
          </a:p>
          <a:p>
            <a:pPr>
              <a:lnSpc>
                <a:spcPct val="90000"/>
              </a:lnSpc>
            </a:pPr>
            <a:r>
              <a:rPr lang="es-MX" sz="1000" dirty="0"/>
              <a:t>Aunque la población meta se encuentra entre los grupos </a:t>
            </a:r>
            <a:r>
              <a:rPr lang="es-MX" sz="1000" dirty="0" err="1"/>
              <a:t>edatarios</a:t>
            </a:r>
            <a:r>
              <a:rPr lang="es-MX" sz="1000" dirty="0"/>
              <a:t> que ya han recibido la vacuna, se hace necesario continuar con medidas de distanciamiento social y otras, como una manera de prevenir posibles contagios entre la comunidad universitaria.</a:t>
            </a:r>
          </a:p>
          <a:p>
            <a:pPr>
              <a:lnSpc>
                <a:spcPct val="90000"/>
              </a:lnSpc>
            </a:pPr>
            <a:r>
              <a:rPr lang="es-MX" sz="1000" dirty="0"/>
              <a:t>En fechas recientes, la autoridad federal ha considerado que las actuales condiciones de vacunación, así como de contagios y de mortalidad que van a la baja, se sigue recomendando a nivel mundial la continuación de las medidas sanitarias, como el uso de cubrebocas, distanciamiento, gel antiviral, etc., tendientes a segur fortaleciendo el sistema sanitario nacional.</a:t>
            </a:r>
          </a:p>
        </p:txBody>
      </p:sp>
      <p:cxnSp>
        <p:nvCxnSpPr>
          <p:cNvPr id="73" name="Straight Connector 7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51435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6350"/>
            <a:ext cx="967571"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00"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6350"/>
            <a:ext cx="937369"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7701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B799708-2AB6-4EEC-B082-706BFAF7D29A}"/>
              </a:ext>
            </a:extLst>
          </p:cNvPr>
          <p:cNvSpPr>
            <a:spLocks noGrp="1"/>
          </p:cNvSpPr>
          <p:nvPr>
            <p:ph type="title"/>
          </p:nvPr>
        </p:nvSpPr>
        <p:spPr>
          <a:xfrm>
            <a:off x="4152550" y="457200"/>
            <a:ext cx="2802951" cy="990600"/>
          </a:xfrm>
        </p:spPr>
        <p:txBody>
          <a:bodyPr>
            <a:normAutofit/>
          </a:bodyPr>
          <a:lstStyle/>
          <a:p>
            <a:r>
              <a:rPr lang="es-MX" dirty="0"/>
              <a:t>Marco teórico</a:t>
            </a:r>
          </a:p>
        </p:txBody>
      </p:sp>
      <p:sp>
        <p:nvSpPr>
          <p:cNvPr id="5" name="Marcador de contenido 4">
            <a:extLst>
              <a:ext uri="{FF2B5EF4-FFF2-40B4-BE49-F238E27FC236}">
                <a16:creationId xmlns:a16="http://schemas.microsoft.com/office/drawing/2014/main" id="{3E7407FE-E502-4DE0-A2D0-0147DE2E898A}"/>
              </a:ext>
            </a:extLst>
          </p:cNvPr>
          <p:cNvSpPr>
            <a:spLocks noGrp="1"/>
          </p:cNvSpPr>
          <p:nvPr>
            <p:ph idx="1"/>
          </p:nvPr>
        </p:nvSpPr>
        <p:spPr>
          <a:xfrm>
            <a:off x="3907172" y="1084521"/>
            <a:ext cx="3950288" cy="3446500"/>
          </a:xfrm>
        </p:spPr>
        <p:txBody>
          <a:bodyPr>
            <a:normAutofit fontScale="47500" lnSpcReduction="20000"/>
          </a:bodyPr>
          <a:lstStyle/>
          <a:p>
            <a:r>
              <a:rPr lang="es-MX" sz="2000" dirty="0">
                <a:solidFill>
                  <a:srgbClr val="C00000"/>
                </a:solidFill>
              </a:rPr>
              <a:t>Datos epidemiológicos.</a:t>
            </a:r>
          </a:p>
          <a:p>
            <a:pPr algn="l"/>
            <a:r>
              <a:rPr lang="es-MX" sz="2800" dirty="0">
                <a:solidFill>
                  <a:srgbClr val="2E2E2E"/>
                </a:solidFill>
                <a:latin typeface="NexusSerif"/>
              </a:rPr>
              <a:t>De acuerdo con Suárez et al (2020) “e</a:t>
            </a:r>
            <a:r>
              <a:rPr lang="es-MX" sz="2800" b="0" i="0" dirty="0">
                <a:solidFill>
                  <a:srgbClr val="2E2E2E"/>
                </a:solidFill>
                <a:effectLst/>
                <a:latin typeface="NexusSerif"/>
              </a:rPr>
              <a:t>l primer caso de COVID-19 se detectó en México el 27 de febrero de 2020. El 30 de abril, 64 días después de este primer diagnóstico, el número de pacientes aumentó exponencialmente, alcanzando un total de 19.224 casos confirmados y 1.859 (9,67%) fallecidos”.</a:t>
            </a:r>
            <a:endParaRPr lang="es-MX" sz="2800" b="0" i="0" dirty="0">
              <a:solidFill>
                <a:srgbClr val="505050"/>
              </a:solidFill>
              <a:effectLst/>
              <a:latin typeface="NexusSerif"/>
            </a:endParaRPr>
          </a:p>
          <a:p>
            <a:pPr algn="l"/>
            <a:r>
              <a:rPr lang="es-MX" sz="2800" b="0" i="0" dirty="0">
                <a:solidFill>
                  <a:srgbClr val="2E2E2E"/>
                </a:solidFill>
                <a:effectLst/>
                <a:latin typeface="NexusSerif"/>
              </a:rPr>
              <a:t>Siguiendo con Suárez, en los primeros dos meses de la pandemia en México, muchos de los casos se registraron en la Ciudad de México, con una edad promedio de 46 años, aunque la prevalencia, en los 12,656 casos se dio entre los 30 y 59 años, habiendo una menor incidencia entre los varones que en las mujeres. También se encontró que los pacientes fallecidos tenía una o varias comorbilidades, como hipertensión (45.53%), diabetes (39.39%) y </a:t>
            </a:r>
            <a:r>
              <a:rPr lang="es-MX" sz="2800" dirty="0">
                <a:solidFill>
                  <a:srgbClr val="2E2E2E"/>
                </a:solidFill>
                <a:latin typeface="NexusSerif"/>
              </a:rPr>
              <a:t>obesidad (30.40%) (Suárez, 2020).</a:t>
            </a:r>
          </a:p>
        </p:txBody>
      </p:sp>
      <p:pic>
        <p:nvPicPr>
          <p:cNvPr id="6146" name="Picture 2" descr="Seis consejos para promover el debate en clase - aulaPlaneta">
            <a:extLst>
              <a:ext uri="{FF2B5EF4-FFF2-40B4-BE49-F238E27FC236}">
                <a16:creationId xmlns:a16="http://schemas.microsoft.com/office/drawing/2014/main" id="{C2E2B96E-8C8B-4D77-8E30-0400152F44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32" r="44369" b="1"/>
          <a:stretch/>
        </p:blipFill>
        <p:spPr bwMode="auto">
          <a:xfrm>
            <a:off x="20" y="10"/>
            <a:ext cx="4046200" cy="5143490"/>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60126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México rebasa las 280 mil muertes confirmadas por Covid-19">
            <a:extLst>
              <a:ext uri="{FF2B5EF4-FFF2-40B4-BE49-F238E27FC236}">
                <a16:creationId xmlns:a16="http://schemas.microsoft.com/office/drawing/2014/main" id="{ACAA8348-FBFE-4020-BDCA-D8D402AC25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132" r="4890"/>
          <a:stretch/>
        </p:blipFill>
        <p:spPr bwMode="auto">
          <a:xfrm>
            <a:off x="3202390" y="10"/>
            <a:ext cx="5941610" cy="5143490"/>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BB799708-2AB6-4EEC-B082-706BFAF7D29A}"/>
              </a:ext>
            </a:extLst>
          </p:cNvPr>
          <p:cNvSpPr>
            <a:spLocks noGrp="1"/>
          </p:cNvSpPr>
          <p:nvPr>
            <p:ph type="title"/>
          </p:nvPr>
        </p:nvSpPr>
        <p:spPr>
          <a:xfrm>
            <a:off x="507999" y="457200"/>
            <a:ext cx="2888343" cy="990600"/>
          </a:xfrm>
        </p:spPr>
        <p:txBody>
          <a:bodyPr>
            <a:normAutofit/>
          </a:bodyPr>
          <a:lstStyle/>
          <a:p>
            <a:r>
              <a:rPr lang="es-MX"/>
              <a:t>Marco teórico</a:t>
            </a:r>
          </a:p>
        </p:txBody>
      </p:sp>
      <p:sp>
        <p:nvSpPr>
          <p:cNvPr id="5" name="Marcador de contenido 4">
            <a:extLst>
              <a:ext uri="{FF2B5EF4-FFF2-40B4-BE49-F238E27FC236}">
                <a16:creationId xmlns:a16="http://schemas.microsoft.com/office/drawing/2014/main" id="{3E7407FE-E502-4DE0-A2D0-0147DE2E898A}"/>
              </a:ext>
            </a:extLst>
          </p:cNvPr>
          <p:cNvSpPr>
            <a:spLocks noGrp="1"/>
          </p:cNvSpPr>
          <p:nvPr>
            <p:ph idx="1"/>
          </p:nvPr>
        </p:nvSpPr>
        <p:spPr>
          <a:xfrm>
            <a:off x="508000" y="1620441"/>
            <a:ext cx="2888342" cy="2910580"/>
          </a:xfrm>
        </p:spPr>
        <p:txBody>
          <a:bodyPr>
            <a:normAutofit/>
          </a:bodyPr>
          <a:lstStyle/>
          <a:p>
            <a:r>
              <a:rPr lang="es-MX" dirty="0"/>
              <a:t>Datos epidemiológicos.</a:t>
            </a:r>
          </a:p>
          <a:p>
            <a:r>
              <a:rPr lang="es-MX" b="0" i="0" dirty="0">
                <a:effectLst/>
                <a:latin typeface="Barlow Condensed" panose="020B0604020202020204" pitchFamily="2" charset="0"/>
              </a:rPr>
              <a:t>La Secretaría de Salud informó este viernes (22/10/2021) que el total de casos estimados de Covid-19 es de 3 millones 996 mil 220, de los cuales siguen activos 33 mil 745 (0.8%) (Aristegui noticias, 2021)</a:t>
            </a:r>
          </a:p>
        </p:txBody>
      </p:sp>
      <p:cxnSp>
        <p:nvCxnSpPr>
          <p:cNvPr id="192" name="Straight Connector 19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51435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6"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7"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8"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6350"/>
            <a:ext cx="967571"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6350"/>
            <a:ext cx="937369"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3240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éxico rebasa las 280 mil muertes confirmadas por Covid-19">
            <a:extLst>
              <a:ext uri="{FF2B5EF4-FFF2-40B4-BE49-F238E27FC236}">
                <a16:creationId xmlns:a16="http://schemas.microsoft.com/office/drawing/2014/main" id="{ACAA8348-FBFE-4020-BDCA-D8D402AC25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132" r="4890"/>
          <a:stretch/>
        </p:blipFill>
        <p:spPr bwMode="auto">
          <a:xfrm>
            <a:off x="3202390" y="10"/>
            <a:ext cx="5941610" cy="5143490"/>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BB799708-2AB6-4EEC-B082-706BFAF7D29A}"/>
              </a:ext>
            </a:extLst>
          </p:cNvPr>
          <p:cNvSpPr>
            <a:spLocks noGrp="1"/>
          </p:cNvSpPr>
          <p:nvPr>
            <p:ph type="title"/>
          </p:nvPr>
        </p:nvSpPr>
        <p:spPr>
          <a:xfrm>
            <a:off x="507999" y="457200"/>
            <a:ext cx="2888343" cy="990600"/>
          </a:xfrm>
        </p:spPr>
        <p:txBody>
          <a:bodyPr>
            <a:normAutofit/>
          </a:bodyPr>
          <a:lstStyle/>
          <a:p>
            <a:r>
              <a:rPr lang="es-MX"/>
              <a:t>Marco teórico</a:t>
            </a:r>
          </a:p>
        </p:txBody>
      </p:sp>
      <p:sp>
        <p:nvSpPr>
          <p:cNvPr id="5" name="Marcador de contenido 4">
            <a:extLst>
              <a:ext uri="{FF2B5EF4-FFF2-40B4-BE49-F238E27FC236}">
                <a16:creationId xmlns:a16="http://schemas.microsoft.com/office/drawing/2014/main" id="{3E7407FE-E502-4DE0-A2D0-0147DE2E898A}"/>
              </a:ext>
            </a:extLst>
          </p:cNvPr>
          <p:cNvSpPr>
            <a:spLocks noGrp="1"/>
          </p:cNvSpPr>
          <p:nvPr>
            <p:ph idx="1"/>
          </p:nvPr>
        </p:nvSpPr>
        <p:spPr>
          <a:xfrm>
            <a:off x="508000" y="1620441"/>
            <a:ext cx="2888342" cy="2910580"/>
          </a:xfrm>
        </p:spPr>
        <p:txBody>
          <a:bodyPr>
            <a:normAutofit/>
          </a:bodyPr>
          <a:lstStyle/>
          <a:p>
            <a:r>
              <a:rPr lang="es-MX" dirty="0"/>
              <a:t>Datos epidemiológicos.</a:t>
            </a:r>
          </a:p>
          <a:p>
            <a:r>
              <a:rPr lang="es-MX" b="0" i="0" dirty="0">
                <a:solidFill>
                  <a:srgbClr val="000000"/>
                </a:solidFill>
                <a:effectLst/>
                <a:latin typeface="Times New Roman" panose="02020603050405020304" pitchFamily="18" charset="0"/>
              </a:rPr>
              <a:t>Se sabe que la mayor parte de los contagios se da a partir de pacientes que muestran los síntomas respiratorios, a través del contacto físico o gotas respiratorias, en distancias menores a 1.5 metros y también por fómites contaminados por esos aerosoles. </a:t>
            </a:r>
            <a:r>
              <a:rPr lang="es-MX" dirty="0">
                <a:solidFill>
                  <a:srgbClr val="000000"/>
                </a:solidFill>
                <a:latin typeface="Times New Roman" panose="02020603050405020304" pitchFamily="18" charset="0"/>
              </a:rPr>
              <a:t>Un contacto prolongado con pacientes sintomáticos es de alto riesgo (Trilla, 2020)</a:t>
            </a:r>
            <a:endParaRPr lang="es-MX" b="0" i="0" dirty="0">
              <a:effectLst/>
              <a:latin typeface="Barlow Condensed" panose="020B0604020202020204" pitchFamily="2" charset="0"/>
            </a:endParaRPr>
          </a:p>
        </p:txBody>
      </p:sp>
    </p:spTree>
    <p:extLst>
      <p:ext uri="{BB962C8B-B14F-4D97-AF65-F5344CB8AC3E}">
        <p14:creationId xmlns:p14="http://schemas.microsoft.com/office/powerpoint/2010/main" val="3944484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B799708-2AB6-4EEC-B082-706BFAF7D29A}"/>
              </a:ext>
            </a:extLst>
          </p:cNvPr>
          <p:cNvSpPr>
            <a:spLocks noGrp="1"/>
          </p:cNvSpPr>
          <p:nvPr>
            <p:ph type="title"/>
          </p:nvPr>
        </p:nvSpPr>
        <p:spPr>
          <a:xfrm>
            <a:off x="507999" y="457200"/>
            <a:ext cx="2888343" cy="990600"/>
          </a:xfrm>
        </p:spPr>
        <p:txBody>
          <a:bodyPr>
            <a:normAutofit/>
          </a:bodyPr>
          <a:lstStyle/>
          <a:p>
            <a:r>
              <a:rPr lang="es-MX"/>
              <a:t>Marco teórico</a:t>
            </a:r>
            <a:endParaRPr lang="es-MX" dirty="0"/>
          </a:p>
        </p:txBody>
      </p:sp>
      <p:sp>
        <p:nvSpPr>
          <p:cNvPr id="5" name="Marcador de contenido 4">
            <a:extLst>
              <a:ext uri="{FF2B5EF4-FFF2-40B4-BE49-F238E27FC236}">
                <a16:creationId xmlns:a16="http://schemas.microsoft.com/office/drawing/2014/main" id="{3E7407FE-E502-4DE0-A2D0-0147DE2E898A}"/>
              </a:ext>
            </a:extLst>
          </p:cNvPr>
          <p:cNvSpPr>
            <a:spLocks noGrp="1"/>
          </p:cNvSpPr>
          <p:nvPr>
            <p:ph idx="1"/>
          </p:nvPr>
        </p:nvSpPr>
        <p:spPr>
          <a:xfrm>
            <a:off x="508000" y="1620441"/>
            <a:ext cx="2888342" cy="2910580"/>
          </a:xfrm>
        </p:spPr>
        <p:txBody>
          <a:bodyPr>
            <a:normAutofit/>
          </a:bodyPr>
          <a:lstStyle/>
          <a:p>
            <a:r>
              <a:rPr lang="es-MX" dirty="0"/>
              <a:t>Datos epidemiológicos.</a:t>
            </a:r>
          </a:p>
          <a:p>
            <a:r>
              <a:rPr lang="es-MX" b="0" i="0" dirty="0">
                <a:effectLst/>
                <a:latin typeface="Barlow Condensed" panose="020B0604020202020204" pitchFamily="2" charset="0"/>
              </a:rPr>
              <a:t>Bajo el esquema de valoración de la situación epidemiológica en nuestro país, se ha implementado un sistema de “semáforo” que estipula que aquellos estados o zonas que se declaren en color VERDE, pueden reanudar actividades en el comercio, centros de trabajo y estudio, por lo que la Secretaría de Educación Pública ha determinado que el sistema educativo puede trabajar de manera presencial. (Expansión, 2021)</a:t>
            </a:r>
          </a:p>
        </p:txBody>
      </p:sp>
      <p:pic>
        <p:nvPicPr>
          <p:cNvPr id="6" name="Imagen 5">
            <a:extLst>
              <a:ext uri="{FF2B5EF4-FFF2-40B4-BE49-F238E27FC236}">
                <a16:creationId xmlns:a16="http://schemas.microsoft.com/office/drawing/2014/main" id="{D286BEE2-F766-484D-839C-BFA615310D1A}"/>
              </a:ext>
            </a:extLst>
          </p:cNvPr>
          <p:cNvPicPr>
            <a:picLocks noChangeAspect="1"/>
          </p:cNvPicPr>
          <p:nvPr/>
        </p:nvPicPr>
        <p:blipFill rotWithShape="1">
          <a:blip r:embed="rId2"/>
          <a:srcRect l="55349" t="23850" r="6627" b="28487"/>
          <a:stretch/>
        </p:blipFill>
        <p:spPr>
          <a:xfrm>
            <a:off x="3902149" y="861237"/>
            <a:ext cx="5049124" cy="3575821"/>
          </a:xfrm>
          <a:prstGeom prst="rect">
            <a:avLst/>
          </a:prstGeom>
        </p:spPr>
      </p:pic>
    </p:spTree>
    <p:extLst>
      <p:ext uri="{BB962C8B-B14F-4D97-AF65-F5344CB8AC3E}">
        <p14:creationId xmlns:p14="http://schemas.microsoft.com/office/powerpoint/2010/main" val="2977249228"/>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752</TotalTime>
  <Words>2178</Words>
  <Application>Microsoft Office PowerPoint</Application>
  <PresentationFormat>Presentación en pantalla (16:9)</PresentationFormat>
  <Paragraphs>122</Paragraphs>
  <Slides>15</Slides>
  <Notes>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Barlow Condensed</vt:lpstr>
      <vt:lpstr>Trebuchet MS</vt:lpstr>
      <vt:lpstr>Times New Roman</vt:lpstr>
      <vt:lpstr>NexusSans</vt:lpstr>
      <vt:lpstr>-apple-system</vt:lpstr>
      <vt:lpstr>Arial</vt:lpstr>
      <vt:lpstr>NexusSerif</vt:lpstr>
      <vt:lpstr>Wingdings 3</vt:lpstr>
      <vt:lpstr>Faceta</vt:lpstr>
      <vt:lpstr>Presentación de PowerPoint</vt:lpstr>
      <vt:lpstr>Introducción</vt:lpstr>
      <vt:lpstr>Programa de capacitación en Covid-19</vt:lpstr>
      <vt:lpstr>Planteamiento del problema</vt:lpstr>
      <vt:lpstr>Justificación de la capacitación</vt:lpstr>
      <vt:lpstr>Marco teórico</vt:lpstr>
      <vt:lpstr>Marco teórico</vt:lpstr>
      <vt:lpstr>Marco teórico</vt:lpstr>
      <vt:lpstr>Marco teórico</vt:lpstr>
      <vt:lpstr>Marco teórico</vt:lpstr>
      <vt:lpstr>Marco teórico</vt:lpstr>
      <vt:lpstr>Marco teórico</vt:lpstr>
      <vt:lpstr>Y después que paso?</vt:lpstr>
      <vt:lpstr>Lotería de la salud</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rafael orozco</dc:creator>
  <cp:lastModifiedBy>rafael orozco</cp:lastModifiedBy>
  <cp:revision>9</cp:revision>
  <dcterms:modified xsi:type="dcterms:W3CDTF">2021-11-06T01:05:56Z</dcterms:modified>
</cp:coreProperties>
</file>